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notesSlides/notesSlide1.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71" r:id="rId2"/>
    <p:sldId id="982" r:id="rId3"/>
    <p:sldId id="983" r:id="rId4"/>
    <p:sldId id="984" r:id="rId5"/>
    <p:sldId id="1018" r:id="rId6"/>
    <p:sldId id="2126" r:id="rId7"/>
    <p:sldId id="2128" r:id="rId8"/>
    <p:sldId id="2129" r:id="rId9"/>
    <p:sldId id="2130" r:id="rId10"/>
    <p:sldId id="2131" r:id="rId11"/>
    <p:sldId id="2132" r:id="rId12"/>
    <p:sldId id="2133" r:id="rId13"/>
    <p:sldId id="2134" r:id="rId14"/>
    <p:sldId id="2136" r:id="rId15"/>
    <p:sldId id="996" r:id="rId16"/>
    <p:sldId id="915" r:id="rId17"/>
    <p:sldId id="575" r:id="rId18"/>
    <p:sldId id="2123" r:id="rId19"/>
    <p:sldId id="576" r:id="rId20"/>
    <p:sldId id="1045" r:id="rId21"/>
    <p:sldId id="577" r:id="rId22"/>
    <p:sldId id="722" r:id="rId23"/>
    <p:sldId id="2122" r:id="rId24"/>
    <p:sldId id="2117" r:id="rId25"/>
    <p:sldId id="914" r:id="rId26"/>
    <p:sldId id="916" r:id="rId27"/>
    <p:sldId id="917" r:id="rId28"/>
    <p:sldId id="1046" r:id="rId29"/>
    <p:sldId id="918" r:id="rId30"/>
    <p:sldId id="919" r:id="rId31"/>
    <p:sldId id="920" r:id="rId32"/>
    <p:sldId id="922" r:id="rId33"/>
    <p:sldId id="923" r:id="rId34"/>
    <p:sldId id="2124" r:id="rId35"/>
    <p:sldId id="1017" r:id="rId36"/>
    <p:sldId id="926" r:id="rId37"/>
    <p:sldId id="927" r:id="rId38"/>
    <p:sldId id="928" r:id="rId39"/>
    <p:sldId id="929" r:id="rId40"/>
    <p:sldId id="2152" r:id="rId41"/>
    <p:sldId id="26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EFFF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197"/>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1:59:19.4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51 16383,'49'0'0,"3"0"0,-25 0 0,9 0 0,-11 0 0,6 0 0,0 0 0,0 0 0,0 0 0,0 0 0,7 0 0,2 0 0,14 0 0,-6 0 0,6 0 0,-8 0 0,-7 0 0,5 0 0,-4 0 0,-1 0 0,-1 0 0,0 0 0,-11 0 0,16 0 0,-16 0 0,11 0 0,-7-5 0,0 4 0,-6-3 0,5 4 0,-11 0 0,11-5 0,-11 4 0,5-4 0,-10 5 0,3 0 0,0 0 0,-2 0 0,6 0 0,-8 0 0,5 0 0,1 0 0,-1 0 0,0 0 0,1 0 0,-1 0 0,0 0 0,6 0 0,-4 0 0,4 0 0,0 0 0,1-4 0,6 2 0,-6-2 0,4-1 0,-9 4 0,4-4 0,-6 1 0,-4 3 0,2-3 0,0 4 0,-3 0 0,9 0 0,-5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46.5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0 172 16383,'57'0'0,"-4"0"0,-3 0 0,-6 0 0,15 0 0,-6 0 0,10 0 0,-1 0 0,-9 0 0,7 0 0,-6 0 0,-1 0 0,7 0 0,-16 0 0,7 0 0,-16 0 0,4 0 0,-5 0 0,0 0 0,6 0 0,-14 0 0,14 0 0,-13 0 0,13 0 0,-14 0 0,7 0 0,-9-11 0,1 8 0,0-8 0,-1 11 0,1 0 0,-1 0 0,9 0 0,-7 0 0,7 0 0,-1-6 0,-6 5 0,14-6 0,-13 2 0,13 3 0,-13-3 0,5 0 0,0 3 0,-6-9 0,14 10 0,5-11 0,-8 11 0,14-12 0,-24 12 0,13-6 0,-14 2 0,14 4 0,-13-5 0,12 6 0,-4-6 0,6 4 0,1-4 0,0 0 0,9 4 0,-7-4 0,7 6 0,-9-6 0,0 4 0,0-4 0,0 6 0,19 0 0,-14 0 0,15-6 0,-12 4 0,-6-4 0,16 6 0,-6 0 0,8 0 0,0 0 0,1 0 0,-1 0 0,0 0 0,1 0 0,10 0 0,-9 0 0,9 0 0,-12 0 0,12 0 0,-8 0 0,-1 0 0,-13 0 0,0 0 0,-14 0 0,12 0 0,-23 0 0,14 0 0,-13 0 0,5 0 0,-8 0 0,-5 0 0,4 0 0,-5 0 0,1 5 0,4-4 0,-4 4 0,-1-5 0,5 0 0,-4 0 0,5 0 0,1 0 0,-7 5 0,5-4 0,-4 4 0,5 0 0,1-4 0,-7 5 0,17-1 0,-14-3 0,8 8 0,-6-9 0,-4 9 0,5-8 0,1 3 0,-7 0 0,5-4 0,-10 4 0,4-5 0,-2 5 0,3-4 0,-1 4 0,6-5 0,-4 0 0,5 5 0,8-4 0,-5 5 0,12-6 0,-12 0 0,5 5 0,-7-3 0,-1 3 0,1-5 0,0 0 0,0 0 0,-1 0 0,1 0 0,0 0 0,-1 0 0,1 0 0,-1 0 0,1 0 0,0 0 0,-1 0 0,1 0 0,0 0 0,-1 0 0,1 0 0,0 0 0,7 0 0,-5 0 0,12 0 0,-12 0 0,12 0 0,-12 0 0,13 0 0,-14 0 0,14 0 0,-13 0 0,5 0 0,1 0 0,-7 0 0,14 0 0,-6 0 0,0 0 0,6 0 0,-13 0 0,13 0 0,-14 0 0,7 0 0,2 0 0,-7 0 0,7 0 0,-16 0 0,4 0 0,-11 0 0,5 0 0,-2 0 0,2 0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49.7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71 16383,'80'0'0,"20"0"0,-9 0 0,-36 0 0,2 0 0,-6 0 0,-2 0 0,47 0 0,-40 0 0,-1 0 0,36 0 0,-34 0 0,-2 0 0,20 0 0,9 0 0,-19 0 0,-1 0 0,6 0 0,-14 0 0,17 0 0,0 0 0,2 0 0,1 0 0,-4 0 0,-9 0 0,-1 0 0,-9 0 0,-2 0 0,-17 0 0,6 0 0,-13 0 0,5 0 0,1 0 0,1 0 0,7 0 0,1-6 0,0 5 0,0-6 0,0 7 0,-1-6 0,1 5 0,0-6 0,-8 7 0,6 0 0,22-6 0,-13 5 0,21-6 0,-20 7 0,3-7 0,1 6 0,-3-6 0,-9 7 0,-8 0 0,6 0 0,-20 0 0,19 0 0,-19 0 0,12-6 0,1 5 0,0-5 0,9 6 0,0 0 0,-1 0 0,1 0 0,-7 0 0,5 0 0,-14 0 0,0 0 0,13 0 0,0 0 0,34 0 0,3 0 0,-22 0 0,3 0 0,1 0 0,2 0 0,19 0 0,0 0 0,-18 0 0,0 0 0,16-1 0,-2 2 0,-22 7 0,-2 1 0,12 1 0,0 1 0,-6 2 0,-1 3 0,-6 1 0,-1 0 0,39 9 0,-5 0 0,-18-3 0,-1-8 0,-4 1 0,-16-2 0,7 1 0,-16-2 0,5-5 0,-14 2 0,6-8 0,-7 3 0,7 2 0,-5-6 0,5 5 0,0-6 0,-5 0 0,-1 0 0,-3 0 0,-4 0 0,5 0 0,-5 0 0,4 0 0,-11 0 0,11 0 0,-4 0 0,5 0 0,1 0 0,0 0 0,7 0 0,-5 0 0,5 0 0,0 0 0,-5 0 0,-1 0 0,-9 0 0,0 0 0,-5 0 0,16 0 0,-8 0 0,3 0 0,8 0 0,-11 0 0,12-5 0,1 3 0,-7-9 0,7 5 0,-15-1 0,5-4 0,-11 9 0,5-3 0,-1 0 0,-4 4 0,8-4 0,-9 1 0,9 3 0,-9-8 0,11 7 0,-10-2 0,12-2 0,-12 5 0,5-5 0,-2 1 0,-3 4 0,8-3 0,-8-1 0,8 4 0,-70-4 0,17 5 0,-49-6 0,22 4 0,16-4 0,-7 6 0,16 0 0,-4 0 0,12 0 0,-5 0 0,8 0 0,10 0 0,3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52.2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1 195 16383,'94'0'0,"-28"0"0,-2 0 0,7 0 0,-21 0 0,1 0 0,30 0 0,-31 0 0,1 0 0,42 0 0,-31 0 0,-1 0 0,29 0 0,8 0 0,-12 0 0,-11 0 0,-2 0 0,-10 0 0,-1 0 0,0 0 0,0 0 0,-17 0 0,13 0 0,-22 0 0,24 0 0,-16 0 0,7 0 0,10 0 0,-15 0 0,15 0 0,-27 0 0,6 0 0,-6 0 0,1 0 0,5 0 0,-6 0 0,8 0 0,-1 0 0,1 0 0,0 0 0,0 0 0,0 0 0,0 0 0,9 0 0,-7 0 0,7 0 0,-9 0 0,-1 0 0,10 0 0,-7 0 0,17 0 0,-17 0 0,16 0 0,-7 0 0,0 0 0,7 0 0,-6 0 0,8 0 0,0 0 0,0 0 0,-1 0 0,2 0 0,10 0 0,-8 0 0,8 0 0,-11 0 0,11 0 0,-8 0 0,8 0 0,0 0 0,-8 0 0,8 0 0,-2 0 0,-6 0 0,-3 0 0,-2 0 0,-7 0 0,1-6 0,-3 5 0,-10-6 0,-6 7 0,-3-5 0,-7 4 0,-1-5 0,1 6 0,-1-5 0,1 3 0,0-3 0,18-1 0,-14 5 0,22-11 0,-24 11 0,13-12 0,-6 12 0,0-6 0,6 1 0,-13 5 0,12-6 0,-5 1 0,8 5 0,0-6 0,0 7 0,0 0 0,-1-6 0,1 5 0,0-5 0,0 6 0,-8-6 0,6 5 0,-13-5 0,5 6 0,-8-5 0,1 3 0,0-3 0,-1 5 0,9-6 0,-7 4 0,7-4 0,-9 0 0,1 5 0,0-4 0,-1-1 0,-5 5 0,-2-5 0,-2 1 0,-3 4 0,8-4 0,-4 5 0,0 0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55.71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70 16383,'61'0'0,"0"0"0,24 0 0,-18 0 0,18 0 0,-13 0 0,-7 0 0,31 0 0,-28 0 0,27 0 0,-30 0 0,19 0 0,-29 0 0,27 0 0,-26 0 0,27 0 0,-28 0 0,16 0 0,-18 0 0,0 0 0,-2 0 0,-9 0 0,0 0 0,-8 0 0,6 0 0,-6 0 0,0 0 0,6-6 0,-5 4 0,15-4 0,-6 0 0,6 4 0,-8-4 0,0 0 0,0 4 0,-8-4 0,6 0 0,-6 4 0,0-4 0,6 6 0,-13 0 0,12-6 0,-12 5 0,12-5 0,-12 6 0,13 0 0,-13 0 0,13 0 0,-6 0 0,8 0 0,0 0 0,9 0 0,-7 0 0,7 0 0,-9 0 0,8 0 0,-6 0 0,6 0 0,1 0 0,-7 0 0,7 0 0,-9 0 0,0 0 0,0 0 0,0 0 0,0 0 0,-1 0 0,10 0 0,-7 0 0,7 0 0,-9 0 0,-1 0 0,1 0 0,0 0 0,0 0 0,0 0 0,11 0 0,-8 0 0,7 0 0,-10 0 0,-8 0 0,6 0 0,-13 0 0,13 0 0,-14 0 0,7 0 0,-1 0 0,-5 0 0,13 0 0,-14 0 0,7 0 0,-9 0 0,9 0 0,-7 0 0,14 0 0,-14 0 0,6 0 0,1 0 0,-7 0 0,14 0 0,-13 0 0,13 0 0,-6 0 0,0 0 0,6 0 0,-5 0 0,7 0 0,-1 0 0,-7 0 0,6 0 0,-6 0 0,8 0 0,0 0 0,0 0 0,-8 0 0,6 0 0,-13 0 0,12 0 0,-12 0 0,5 0 0,-7 0 0,-1 0 0,1 0 0,0 0 0,-1 0 0,9 0 0,-7 0 0,7 0 0,-9 0 0,20 0 0,-15 0 0,14 0 0,-18 0 0,7 0 0,-6 0 0,14 0 0,-5 0 0,-1 0 0,6 0 0,-13 0 0,5 0 0,-7 0 0,-7 0 0,-1 0 0,-2 0 0,3 0 0,6 0 0,0 0 0,1 0 0,0 0 0,-7 0 0,5 5 0,-10-3 0,4 3 0,-2-5 0,1 0 0,0 0 0,4 0 0,-9 0 0,8 0 0,-4 0 0,5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58.5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82 16383,'94'0'0,"-11"0"0,-11 0 0,-9 0 0,10 0 0,-8 0 0,8 0 0,0 0 0,-17 0 0,25 0 0,-25 0 0,17 0 0,-2 0 0,-7 0 0,-2 0 0,9 0 0,-15 0 0,17 0 0,-11 0 0,1 0 0,-1 0 0,0 0 0,1 0 0,-10 0 0,7 0 0,-16 0 0,16 0 0,-16 0 0,7 0 0,0 0 0,-7 0 0,16 0 0,-16 0 0,7 0 0,-9 0 0,0 0 0,0 0 0,-1 0 0,1 0 0,8 0 0,4 0 0,8 0 0,-9 0 0,7-6 0,4 4 0,1-5 0,8 7 0,-11 0 0,-8 0 0,6 0 0,-7 0 0,9 0 0,0 0 0,-10 0 0,8 0 0,-6 0 0,-1-6 0,7-3 0,-16-5 0,5 6 0,1 1 0,2 7 0,21 0 0,12 0 0,-22-4 0,2-1 0,-12 3 0,0 1 0,16-4 0,1 0 0,-19 5 0,-1 0 0,5 0 0,3 0 0,5 0 0,0 0 0,-4 0 0,-1 0 0,-1 0 0,0 0 0,-1 0 0,-1 0 0,34 0 0,9 0 0,-24 0 0,-1 0 0,-11 0 0,-9 6 0,-2-4 0,-9 4 0,-8-6 0,-1 0 0,-9 0 0,1 0 0,-7 0 0,-1 0 0,5 0 0,-9 0 0,9 0 0,-5 0 0,-5 0 0,11 0 0,-10 0 0,10 0 0,-11 0 0,5 0 0,0 0 0,-5 0 0,10 0 0,-4 0 0,-1 0 0,6 0 0,-5 0 0,7 0 0,0 0 0,-1 0 0,9 0 0,-7 0 0,7 0 0,-1 0 0,-5 0 0,5 0 0,0 0 0,-6 6 0,6-5 0,1 5 0,-7-6 0,14 0 0,-13 0 0,5 0 0,1 0 0,-7 0 0,7 0 0,-9 0 0,1 0 0,-1 5 0,-5-4 0,-3 5 0,0-6 0,-4 4 0,3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6:01.8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1 114 16383,'69'0'0,"10"0"0,-14 0 0,30 0 0,-27 0 0,28 0 0,-8 0 0,-10 0 0,-24 0 0,0 0 0,24 0 0,10 0 0,-5 0 0,-18 0 0,17 0 0,-17 0 0,-2 0 0,-3 0 0,-7 7 0,0-5 0,-2 5 0,-9-1 0,0-5 0,0 6 0,0-7 0,-8 0 0,6 0 0,-6 0 0,26 0 0,-13 0 0,13 0 0,-18 0 0,0 0 0,0 0 0,0 0 0,0 0 0,-8 0 0,6 0 0,-14 0 0,14 0 0,-14 0 0,14 0 0,-14 0 0,14 0 0,-13 0 0,13 0 0,-14 0 0,14 0 0,-13 0 0,13 0 0,-2 0 0,4 0 0,-4 0 0,-6 0 0,0 0 0,-5 0 0,13 0 0,-6 0 0,0 0 0,6 0 0,-13 0 0,13 0 0,-6 0 0,0 0 0,6 0 0,-14 0 0,14 0 0,-6 0 0,8 0 0,-8 0 0,6 0 0,-5 0 0,-1 0 0,6 0 0,-14 0 0,14 0 0,-13 0 0,12 0 0,-12 0 0,12 0 0,-4 0 0,-1 0 0,6 0 0,-6 0 0,8 0 0,0 0 0,0 0 0,-8 0 0,-2-6 0,1 5 0,0-5 0,2 6 0,-4-5 0,2 3 0,-7-3 0,14-1 0,-13 4 0,13-4 0,-13 6 0,5 0 0,3-6 0,-13 5 0,17-4 0,-2 5 0,37-9 0,4-1 0,-23 2 0,0-2 0,-5 0 0,-1 2 0,7 3 0,1 0 0,-1-4 0,-1 1 0,-4 7 0,-1 0 0,48-7 0,-12 8 0,0 0 0,-10 0 0,-3 0 0,-11 0 0,-9 0 0,-2 0 0,-9 0 0,0 0 0,-8 0 0,-2 0 0,-7 0 0,-1 0 0,-5 0 0,4 0 0,-5 0 0,7 0 0,0 5 0,-7-3 0,5 3 0,4-5 0,-1 0 0,0 0 0,-3 0 0,-5 0 0,7 6 0,-6-5 0,4 4 0,-11-5 0,5 0 0,-2 0 0,2 0 0,-1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6:05.3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35 16383,'75'0'0,"-12"0"0,-3 0 0,-16 0 0,16 0 0,4 0 0,1 7 0,8 2 0,-11 6 0,1 1 0,-10-8 0,7 6 0,-16-12 0,16 12 0,-17-12 0,8 11 0,-9-12 0,0 6 0,0-1 0,0-5 0,-8 5 0,6-6 0,-5 0 0,6 0 0,1 0 0,0 0 0,8 0 0,-6 0 0,7 0 0,-9 0 0,0 0 0,-8 0 0,6 0 0,-5 0 0,6 0 0,1 0 0,-7 0 0,4 0 0,-5 0 0,8 0 0,9 0 0,-7 0 0,7 0 0,-9 0 0,9 0 0,-7 0 0,16 0 0,-16 0 0,16 0 0,-7-6 0,0 4 0,7-12 0,-7 12 0,10-12 0,10 13 0,-8-13 0,18 4 0,-18 2 0,19-8 0,-19 14 0,8-12 0,8 6 0,-31-1 0,17 3 0,-40 6 0,5-5 0,-14 3 0,5-3 0,-11 5 0,5 0 0,6 0 0,5 0 0,44 0 0,-3 0 0,-14 0 0,1 0 0,33 0 0,-35 0 0,0 0 0,34 0 0,8 7 0,-10 3 0,-10 0 0,-3 4 0,-11-5 0,-9-1 0,-2 6 0,-9-13 0,0 12 0,-8-12 0,-1 5 0,-9-6 0,1 0 0,-7 5 0,5-4 0,-4 4 0,5-5 0,1 0 0,0 0 0,-7 0 0,5 0 0,-4 0 0,5 0 0,-5 0 0,-2 0 0,5 0 0,-9 0 0,9 0 0,-5 0 0,-5 0 0,16 0 0,-9 0 0,11 0 0,-5 0 0,-1 0 0,-5 0 0,4 0 0,-5 0 0,7 0 0,0 0 0,-7 0 0,5 0 0,-4 0 0,5 0 0,9 0 0,-7 0 0,14 0 0,-13 0 0,12 0 0,-12 0 0,12-6 0,-12 4 0,13-4 0,-14 1 0,7 3 0,-1-3 0,-5 5 0,13-6 0,-14 4 0,7-4 0,-1 0 0,-6 4 0,14-4 0,-13 0 0,5 5 0,0-5 0,-5 6 0,-1 0 0,-3-5 0,-4 4 0,-1-5 0,5 6 0,-10 0 0,4 0 0,-2-5 0,-3 4 0,9-3 0,-8 4 0,4-5 0,-2-1 0,-3 0 0,8 1 0,-8 0 0,4 4 0,-6-4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53:26.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16383,'71'0'0,"2"0"0,-9 0 0,12 0 0,-10 0 0,14 0 0,-25 0 0,17 0 0,-10 0 0,-9 0 0,-2 0 0,-9 0 0,-7 0 0,-3 0 0,-7 0 0,-7 0 0,5 0 0,-4 0 0,-1 0 0,-1 0 0,-2 0 0,2 0 0,4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53:27.8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16383,'86'0'0,"6"0"0,-16 0 0,10 0 0,-11 0 0,7 0 0,-6 0 0,-11 0 0,5 0 0,-26 0 0,7 0 0,-16 0 0,-3 0 0,-14 0 0,-1 0 0,-1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53:29.2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16383,'62'0'0,"-10"0"0,8 0 0,-7 0 0,20 0 0,-8 0 0,8 0 0,17 0 0,-20 0 0,3 0 0,-32 0 0,-1 0 0,-18 0 0,10 0 0,-26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1:59:21.1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 16383,'98'0'0,"-13"0"0,6 0 0,-14 0 0,-26 1 0,2-2 0,43-5 0,-9 4 0,5-5 0,-17 7 0,19 0 0,-25 0 0,21 0 0,-32 0 0,7 0 0,-11 0 0,-8 0 0,-7 0 0,-1 0 0,-13 0 0,5 0 0,-11 4 0,5 1 0,-5 0 0,-6 3 0,4-3 0,0 3 0,-2-2 0,1 1 0,-1-6 0,-3 2 0,8 1 0,-5-3 0,2 2 0,3-3 0,-1 0 0,-3 0 0,-5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53:31.3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16383,'58'0'0,"16"0"0,-18 0 0,16 0 0,-9 0 0,-1 0 0,11 0 0,-8 0 0,8 0 0,0 0 0,-17 0 0,15 0 0,-27 0 0,-1 0 0,-11 0 0,0 0 0,-11 0 0,3 0 0,-13 0 0,4 0 0,1 0 0,0 0 0,3 0 0,-7 0 0,14 0 0,-6 0 0,9 0 0,-10 0 0,-2 0 0,-2 0 0,1 0 0,5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53:33.4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16383,'67'0'0,"-2"0"0,-3 0 0,0 0 0,-1 0 0,2 0 0,-10 0 0,-10 0 0,-3 0 0,-19 0 0,10 0 0,-19 0 0,4 0 0,-5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53:35.11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16383,'86'0'0,"-9"0"0,-26 0 0,-7 0 0,15 0 0,-5 0 0,-2 0 0,8 0 0,-16 0 0,7 0 0,-16 0 0,5 0 0,-6 0 0,0 0 0,-2 0 0,-7 0 0,0 0 0,-1 0 0,-5 0 0,4 0 0,-5 0 0,1 0 0,4 0 0,-11 5 0,5-4 0,-1 4 0,0-5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53:37.34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16383,'65'0'0,"5"0"0,-26 0 0,27 0 0,-24 0 0,23 0 0,-16 0 0,8 0 0,-16 0 0,-5 0 0,-16 0 0,-1 0 0,-5 0 0,-2 0 0,-2 0 0,2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35.63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0 149 16383,'54'0'0,"1"0"0,-29 0 0,14 0 0,-6 0 0,0 0 0,-2 0 0,1 0 0,-7 0 0,7 0 0,-1 0 0,-5 6 0,5-5 0,-7 10 0,-7-9 0,5 9 0,-4-10 0,5 4 0,-6 0 0,6-4 0,-12 4 0,11 1 0,-11-5 0,11 5 0,-10-6 0,4 0 0,-1 0 0,-3 4 0,8-3 0,-9 4 0,15-5 0,-14 0 0,9 0 0,-5 0 0,-5 0 0,10 0 0,-10 0 0,14 0 0,-13 0 0,15 0 0,-16 0 0,11 0 0,-5 0 0,7 0 0,0 0 0,7 0 0,-5 0 0,32 0 0,-34 0 0,25 0 0,-38 0 0,5 0 0,0 0 0,-5 0 0,11 0 0,-11 0 0,11 0 0,-4 0 0,-1 0 0,-1 0 0,0 0 0,-5 0 0,12 0 0,-12 0 0,11-5 0,-11 3 0,11-3 0,-10 5 0,10-6 0,-11 5 0,11-4 0,-4 5 0,-1 0 0,5 0 0,-5 0 0,7 0 0,0-6 0,-1 5 0,1-5 0,0 6 0,18 0 0,-14 0 0,22-6 0,-24 4 0,13-4 0,-6 6 0,0-5 0,6 3 0,-14-3 0,13-1 0,-12 4 0,13-10 0,-14 10 0,7-4 0,-1 6 0,-5-6 0,5 5 0,-7-4 0,7 5 0,-6 0 0,6-6 0,0 5 0,-5-5 0,5 1 0,1 3 0,-7-3 0,14-1 0,-13 4 0,13-10 0,-6 10 0,0-9 0,6 9 0,-6-10 0,8 11 0,11-11 0,-9 11 0,9-5 0,-19 6 0,6 0 0,-13-5 0,5 4 0,-7-5 0,0 6 0,-7 0 0,5 0 0,-11 0 0,5 0 0,6 0 0,13 0 0,26 0 0,3 0 0,19 0 0,3 0 0,-37 0 0,1 0 0,0 0 0,-1 0 0,49 0 0,-13 0 0,-11 0 0,-2 0 0,-10 0 0,-2 0 0,-8 0 0,-2 0 0,-9 0 0,-8 0 0,-2 0 0,-7 0 0,0 0 0,-1 6 0,1-5 0,-7 4 0,-1-5 0,5 0 0,-9 0 0,15 0 0,-15 5 0,3-4 0,1 4 0,-4-5 0,15 0 0,-9 0 0,4 0 0,1 0 0,-6 0 0,7 0 0,-1 0 0,1 0 0,-1 0 0,9 0 0,-7 0 0,7 0 0,-1 0 0,-6 0 0,7 0 0,-1 0 0,-5 0 0,5 0 0,-8 0 0,9 0 0,-7 0 0,6 0 0,-7 0 0,0 0 0,-7 0 0,5 0 0,-4 0 0,6 0 0,-1 0 0,8 0 0,-5 0 0,-1 0 0,-3 0 0,-5 0 0,1 0 0,4 0 0,-11 0 0,11 0 0,-10-5 0,10 4 0,-5-4 0,7 0 0,-1 4 0,1-5 0,-1 1 0,-5 3 0,9-3 0,-9 5 0,5 0 0,-7 0 0,-1 0 0,-3 0 0,8 0 0,-3 0 0,-1 0 0,0 0 0,-1 0 0,0 0 0,1 0 0,2 0 0,-7 0 0,15 0 0,-14 0 0,9 0 0,-7 0 0,-3 0 0,4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39.2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0 114 16383,'61'0'0,"-12"0"0,0 0 0,-12 0 0,14 0 0,-17 0 0,15 0 0,-13 0 0,8 0 0,-4 0 0,-14 0 0,14 0 0,-13 0 0,5 0 0,0 0 0,-5 0 0,5 0 0,-7 0 0,0 0 0,-1 0 0,1 0 0,-1 0 0,1 0 0,0 0 0,-1 0 0,1 0 0,0 0 0,0 0 0,7 0 0,-6 0 0,7 0 0,-9 0 0,9 0 0,-7 0 0,6 0 0,-7 0 0,7 0 0,-5 0 0,13 0 0,-13 0 0,12 0 0,-12 0 0,5 0 0,-7 0 0,7 0 0,13 0 0,-1 0 0,9 0 0,-11 0 0,9 0 0,-7 0 0,16 0 0,-15 0 0,15 0 0,-16 0 0,16 0 0,-16 0 0,7 0 0,-10 0 0,10 0 0,-7 0 0,7-6 0,0 4 0,2-4 0,1 6 0,6-7 0,-7 6 0,9-6 0,1 7 0,-10 0 0,7 0 0,-17-7 0,17 6 0,-16-5 0,7 6 0,10-7 0,-14 0 0,22-1 0,-25 2 0,7 0 0,-16 4 0,4-4 0,-5 6 0,8 0 0,0 0 0,-1 0 0,1 0 0,0-6 0,9 4 0,-7-4 0,17 6 0,-17-6 0,7 4 0,-17-4 0,5 6 0,-12 0 0,5 0 0,-8 0 0,1 0 0,0 0 0,-7 0 0,5 0 0,1 0 0,10 0 0,15 0 0,15 0 0,10 0 0,12 8 0,-2 1 0,2 8 0,-1-8 0,-9 6 0,-3-13 0,-11 12 0,-8-13 0,-3 6 0,-10 0 0,-6-6 0,-3 5 0,-7 0 0,-1-5 0,8 11 0,-5-11 0,12 5 0,-12-6 0,13 0 0,-6 0 0,8 0 0,-8 0 0,6 0 0,-13 0 0,5 0 0,-7 0 0,7 0 0,-6 0 0,6 0 0,-7 0 0,7 0 0,-5 0 0,13 0 0,-14 0 0,14 0 0,-13 0 0,5 0 0,-7 0 0,0 0 0,-1 0 0,1 0 0,-1 0 0,1 0 0,4 0 0,-3 0 0,4 0 0,-6 0 0,1 0 0,0 0 0,-7 0 0,5-5 0,-11 3 0,11-3 0,-10 0 0,3 4 0,0-4 0,-4 5 0,8 0 0,-8-4 0,7 2 0,-3-2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42.7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0 196 16383,'75'0'0,"-12"0"0,-12 0 0,0 0 0,1 0 0,11 0 0,-1 0 0,-9 0 0,8 0 0,-8 0 0,20 0 0,-25 0 0,21 0 0,-24 0 0,18 0 0,-10 0 0,6 0 0,-15 0 0,15 0 0,-14 0 0,15 0 0,-16 0 0,16 0 0,-7 0 0,10 0 0,-1 0 0,19 0 0,-23 0 0,11 0 0,-27 0 0,-8 0 0,6 0 0,-6 0 0,0 0 0,6 0 0,-5 0 0,6 0 0,1-6 0,0 4 0,0-4 0,0 6 0,-1-6 0,-6 4 0,4-4 0,-12 1 0,13 3 0,-14-9 0,7 10 0,-1-4 0,-6-1 0,14 5 0,-13-10 0,13 9 0,-13-9 0,12 10 0,-12-4 0,23-1 0,-21 5 0,15-10 0,-12 9 0,-5-3 0,13-1 0,-14 4 0,14-10 0,-13 10 0,5-4 0,0 0 0,-6 4 0,14-4 0,-6 0 0,0 5 0,6-6 0,-5 7 0,-1-5 0,15 3 0,-20-3 0,20-1 0,-15 4 0,8-4 0,-8 6 0,6 0 0,-6 0 0,0 0 0,6 0 0,-5 0 0,6 0 0,-6 0 0,5 0 0,-3 0 0,-2 0 0,1 0 0,-18 0 0,6 0 0,-12 0 0,11 0 0,-11 0 0,11 0 0,-10 0 0,10 0 0,-11 0 0,11 0 0,-11 0 0,5 0 0,-1 0 0,0 0 0,1 0 0,3 0 0,-8 0 0,8 0 0,-3 0 0,0 5 0,4-4 0,-8 4 0,3-5 0,0 4 0,-4-2 0,8 2 0,-3-4 0,-1 0 0,11 0 0,-8 0 0,5 0 0,-1 0 0,-5 6 0,7-5 0,-1 5 0,1-6 0,0 5 0,-1-3 0,1 3 0,0-5 0,-1 6 0,1-5 0,0 4 0,7-5 0,-6 0 0,6 6 0,-7-5 0,-1 5 0,1-6 0,0 0 0,-1 0 0,-5 0 0,-2 0 0,0 0 0,-5 0 0,16 0 0,-15 0 0,9 0 0,-5 0 0,1 5 0,7-3 0,0 3 0,7-5 0,-5 6 0,5-5 0,-7 4 0,-7 0 0,5-4 0,-5 10 0,7-10 0,-7 9 0,13-8 0,-11 8 0,13-9 0,-1 5 0,-5-6 0,13 6 0,-14-5 0,7 6 0,-9-7 0,1 0 0,-7 0 0,-1 0 0,-2 4 0,3-2 0,-1 2 0,0-4 0,0 0 0,2 6 0,-1-5 0,5 5 0,-10-6 0,10 0 0,-11 0 0,4 4 0,1-2 0,-4 2 0,8-4 0,-9 0 0,8 5 0,-8-4 0,8 4 0,-4-5 0,0 0 0,5 0 0,-9 0 0,11 0 0,-10 0 0,4 0 0,-2 0 0,2 0 0,-1 0 0,4 0 0,-8 0 0,10 0 0,-10 0 0,11 0 0,-4 0 0,-1 0 0,6 0 0,-12 0 0,5 0 0,-2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46.54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0 172 16383,'57'0'0,"-4"0"0,-3 0 0,-6 0 0,15 0 0,-6 0 0,10 0 0,-1 0 0,-9 0 0,7 0 0,-6 0 0,-1 0 0,7 0 0,-16 0 0,7 0 0,-16 0 0,4 0 0,-5 0 0,0 0 0,6 0 0,-14 0 0,14 0 0,-13 0 0,13 0 0,-14 0 0,7 0 0,-9-11 0,1 8 0,0-8 0,-1 11 0,1 0 0,-1 0 0,9 0 0,-7 0 0,7 0 0,-1-6 0,-6 5 0,14-6 0,-13 2 0,13 3 0,-13-3 0,5 0 0,0 3 0,-6-9 0,14 10 0,5-11 0,-8 11 0,14-12 0,-24 12 0,13-6 0,-14 2 0,14 4 0,-13-5 0,12 6 0,-4-6 0,6 4 0,1-4 0,0 0 0,9 4 0,-7-4 0,7 6 0,-9-6 0,0 4 0,0-4 0,0 6 0,19 0 0,-14 0 0,15-6 0,-12 4 0,-6-4 0,16 6 0,-6 0 0,8 0 0,0 0 0,1 0 0,-1 0 0,0 0 0,1 0 0,10 0 0,-9 0 0,9 0 0,-12 0 0,12 0 0,-8 0 0,-1 0 0,-13 0 0,0 0 0,-14 0 0,12 0 0,-23 0 0,14 0 0,-13 0 0,5 0 0,-8 0 0,-5 0 0,4 0 0,-5 0 0,1 5 0,4-4 0,-4 4 0,-1-5 0,5 0 0,-4 0 0,5 0 0,1 0 0,-7 5 0,5-4 0,-4 4 0,5 0 0,1-4 0,-7 5 0,17-1 0,-14-3 0,8 8 0,-6-9 0,-4 9 0,5-8 0,1 3 0,-7 0 0,5-4 0,-10 4 0,4-5 0,-2 5 0,3-4 0,-1 4 0,6-5 0,-4 0 0,5 5 0,8-4 0,-5 5 0,12-6 0,-12 0 0,5 5 0,-7-3 0,-1 3 0,1-5 0,0 0 0,0 0 0,-1 0 0,1 0 0,0 0 0,-1 0 0,1 0 0,-1 0 0,1 0 0,0 0 0,-1 0 0,1 0 0,0 0 0,-1 0 0,1 0 0,0 0 0,7 0 0,-5 0 0,12 0 0,-12 0 0,12 0 0,-12 0 0,13 0 0,-14 0 0,14 0 0,-13 0 0,5 0 0,1 0 0,-7 0 0,14 0 0,-6 0 0,0 0 0,6 0 0,-13 0 0,13 0 0,-14 0 0,7 0 0,2 0 0,-7 0 0,7 0 0,-16 0 0,4 0 0,-11 0 0,5 0 0,-2 0 0,2 0 0,3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49.77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71 16383,'80'0'0,"20"0"0,-9 0 0,-36 0 0,2 0 0,-6 0 0,-2 0 0,47 0 0,-40 0 0,-1 0 0,36 0 0,-34 0 0,-2 0 0,20 0 0,9 0 0,-19 0 0,-1 0 0,6 0 0,-14 0 0,17 0 0,0 0 0,2 0 0,1 0 0,-4 0 0,-9 0 0,-1 0 0,-9 0 0,-2 0 0,-17 0 0,6 0 0,-13 0 0,5 0 0,1 0 0,1 0 0,7 0 0,1-6 0,0 5 0,0-6 0,0 7 0,-1-6 0,1 5 0,0-6 0,-8 7 0,6 0 0,22-6 0,-13 5 0,21-6 0,-20 7 0,3-7 0,1 6 0,-3-6 0,-9 7 0,-8 0 0,6 0 0,-20 0 0,19 0 0,-19 0 0,12-6 0,1 5 0,0-5 0,9 6 0,0 0 0,-1 0 0,1 0 0,-7 0 0,5 0 0,-14 0 0,0 0 0,13 0 0,0 0 0,34 0 0,3 0 0,-22 0 0,3 0 0,1 0 0,2 0 0,19 0 0,0 0 0,-18 0 0,0 0 0,16-1 0,-2 2 0,-22 7 0,-2 1 0,12 1 0,0 1 0,-6 2 0,-1 3 0,-6 1 0,-1 0 0,39 9 0,-5 0 0,-18-3 0,-1-8 0,-4 1 0,-16-2 0,7 1 0,-16-2 0,5-5 0,-14 2 0,6-8 0,-7 3 0,7 2 0,-5-6 0,5 5 0,0-6 0,-5 0 0,-1 0 0,-3 0 0,-4 0 0,5 0 0,-5 0 0,4 0 0,-11 0 0,11 0 0,-4 0 0,5 0 0,1 0 0,0 0 0,7 0 0,-5 0 0,5 0 0,0 0 0,-5 0 0,-1 0 0,-9 0 0,0 0 0,-5 0 0,16 0 0,-8 0 0,3 0 0,8 0 0,-11 0 0,12-5 0,1 3 0,-7-9 0,7 5 0,-15-1 0,5-4 0,-11 9 0,5-3 0,-1 0 0,-4 4 0,8-4 0,-9 1 0,9 3 0,-9-8 0,11 7 0,-10-2 0,12-2 0,-12 5 0,5-5 0,-2 1 0,-3 4 0,8-3 0,-8-1 0,8 4 0,-70-4 0,17 5 0,-49-6 0,22 4 0,16-4 0,-7 6 0,16 0 0,-4 0 0,12 0 0,-5 0 0,8 0 0,10 0 0,3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52.2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1 195 16383,'94'0'0,"-28"0"0,-2 0 0,7 0 0,-21 0 0,1 0 0,30 0 0,-31 0 0,1 0 0,42 0 0,-31 0 0,-1 0 0,29 0 0,8 0 0,-12 0 0,-11 0 0,-2 0 0,-10 0 0,-1 0 0,0 0 0,0 0 0,-17 0 0,13 0 0,-22 0 0,24 0 0,-16 0 0,7 0 0,10 0 0,-15 0 0,15 0 0,-27 0 0,6 0 0,-6 0 0,1 0 0,5 0 0,-6 0 0,8 0 0,-1 0 0,1 0 0,0 0 0,0 0 0,0 0 0,0 0 0,9 0 0,-7 0 0,7 0 0,-9 0 0,-1 0 0,10 0 0,-7 0 0,17 0 0,-17 0 0,16 0 0,-7 0 0,0 0 0,7 0 0,-6 0 0,8 0 0,0 0 0,0 0 0,-1 0 0,2 0 0,10 0 0,-8 0 0,8 0 0,-11 0 0,11 0 0,-8 0 0,8 0 0,0 0 0,-8 0 0,8 0 0,-2 0 0,-6 0 0,-3 0 0,-2 0 0,-7 0 0,1-6 0,-3 5 0,-10-6 0,-6 7 0,-3-5 0,-7 4 0,-1-5 0,1 6 0,-1-5 0,1 3 0,0-3 0,18-1 0,-14 5 0,22-11 0,-24 11 0,13-12 0,-6 12 0,0-6 0,6 1 0,-13 5 0,12-6 0,-5 1 0,8 5 0,0-6 0,0 7 0,0 0 0,-1-6 0,1 5 0,0-5 0,0 6 0,-8-6 0,6 5 0,-13-5 0,5 6 0,-8-5 0,1 3 0,0-3 0,-1 5 0,9-6 0,-7 4 0,7-4 0,-9 0 0,1 5 0,0-4 0,-1-1 0,-5 5 0,-2-5 0,-2 1 0,-3 4 0,8-4 0,-4 5 0,0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1:59:22.66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16383,'96'0'0,"1"0"0,-12 0 0,10 0 0,-43 0 0,2 0 0,11 0 0,0 0 0,-10 0 0,2 0 0,14 0 0,-2 0 0,21 0 0,-41-1 0,5 2 0,16 8 0,9 4 0,-4 0 0,6-1 0,-1 1 0,-4-1 0,5 2 0,-12-1 0,28 8 0,-60-20 0,-11 3 0,-2-4 0,-11 0 0,5 0 0,-5 0 0,11 0 0,-4 0 0,9 0 0,-9 0 0,4 0 0,-10 0 0,3 0 0,-5 0 0,5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55.71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70 16383,'61'0'0,"0"0"0,24 0 0,-18 0 0,18 0 0,-13 0 0,-7 0 0,31 0 0,-28 0 0,27 0 0,-30 0 0,19 0 0,-29 0 0,27 0 0,-26 0 0,27 0 0,-28 0 0,16 0 0,-18 0 0,0 0 0,-2 0 0,-9 0 0,0 0 0,-8 0 0,6 0 0,-6 0 0,0 0 0,6-6 0,-5 4 0,15-4 0,-6 0 0,6 4 0,-8-4 0,0 0 0,0 4 0,-8-4 0,6 0 0,-6 4 0,0-4 0,6 6 0,-13 0 0,12-6 0,-12 5 0,12-5 0,-12 6 0,13 0 0,-13 0 0,13 0 0,-6 0 0,8 0 0,0 0 0,9 0 0,-7 0 0,7 0 0,-9 0 0,8 0 0,-6 0 0,6 0 0,1 0 0,-7 0 0,7 0 0,-9 0 0,0 0 0,0 0 0,0 0 0,0 0 0,-1 0 0,10 0 0,-7 0 0,7 0 0,-9 0 0,-1 0 0,1 0 0,0 0 0,0 0 0,0 0 0,11 0 0,-8 0 0,7 0 0,-10 0 0,-8 0 0,6 0 0,-13 0 0,13 0 0,-14 0 0,7 0 0,-1 0 0,-5 0 0,13 0 0,-14 0 0,7 0 0,-9 0 0,9 0 0,-7 0 0,14 0 0,-14 0 0,6 0 0,1 0 0,-7 0 0,14 0 0,-13 0 0,13 0 0,-6 0 0,0 0 0,6 0 0,-5 0 0,7 0 0,-1 0 0,-7 0 0,6 0 0,-6 0 0,8 0 0,0 0 0,0 0 0,-8 0 0,6 0 0,-13 0 0,12 0 0,-12 0 0,5 0 0,-7 0 0,-1 0 0,1 0 0,0 0 0,-1 0 0,9 0 0,-7 0 0,7 0 0,-9 0 0,20 0 0,-15 0 0,14 0 0,-18 0 0,7 0 0,-6 0 0,14 0 0,-5 0 0,-1 0 0,6 0 0,-13 0 0,5 0 0,-7 0 0,-7 0 0,-1 0 0,-2 0 0,3 0 0,6 0 0,0 0 0,1 0 0,0 0 0,-7 0 0,5 5 0,-10-3 0,4 3 0,-2-5 0,1 0 0,0 0 0,4 0 0,-9 0 0,8 0 0,-4 0 0,5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58.5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82 16383,'94'0'0,"-11"0"0,-11 0 0,-9 0 0,10 0 0,-8 0 0,8 0 0,0 0 0,-17 0 0,25 0 0,-25 0 0,17 0 0,-2 0 0,-7 0 0,-2 0 0,9 0 0,-15 0 0,17 0 0,-11 0 0,1 0 0,-1 0 0,0 0 0,1 0 0,-10 0 0,7 0 0,-16 0 0,16 0 0,-16 0 0,7 0 0,0 0 0,-7 0 0,16 0 0,-16 0 0,7 0 0,-9 0 0,0 0 0,0 0 0,-1 0 0,1 0 0,8 0 0,4 0 0,8 0 0,-9 0 0,7-6 0,4 4 0,1-5 0,8 7 0,-11 0 0,-8 0 0,6 0 0,-7 0 0,9 0 0,0 0 0,-10 0 0,8 0 0,-6 0 0,-1-6 0,7-3 0,-16-5 0,5 6 0,1 1 0,2 7 0,21 0 0,12 0 0,-22-4 0,2-1 0,-12 3 0,0 1 0,16-4 0,1 0 0,-19 5 0,-1 0 0,5 0 0,3 0 0,5 0 0,0 0 0,-4 0 0,-1 0 0,-1 0 0,0 0 0,-1 0 0,-1 0 0,34 0 0,9 0 0,-24 0 0,-1 0 0,-11 0 0,-9 6 0,-2-4 0,-9 4 0,-8-6 0,-1 0 0,-9 0 0,1 0 0,-7 0 0,-1 0 0,5 0 0,-9 0 0,9 0 0,-5 0 0,-5 0 0,11 0 0,-10 0 0,10 0 0,-11 0 0,5 0 0,0 0 0,-5 0 0,10 0 0,-4 0 0,-1 0 0,6 0 0,-5 0 0,7 0 0,0 0 0,-1 0 0,9 0 0,-7 0 0,7 0 0,-1 0 0,-5 0 0,5 0 0,0 0 0,-6 6 0,6-5 0,1 5 0,-7-6 0,14 0 0,-13 0 0,5 0 0,1 0 0,-7 0 0,7 0 0,-9 0 0,1 0 0,-1 5 0,-5-4 0,-3 5 0,0-6 0,-4 4 0,3 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6:01.87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1 114 16383,'69'0'0,"10"0"0,-14 0 0,30 0 0,-27 0 0,28 0 0,-8 0 0,-10 0 0,-24 0 0,0 0 0,24 0 0,10 0 0,-5 0 0,-18 0 0,17 0 0,-17 0 0,-2 0 0,-3 0 0,-7 7 0,0-5 0,-2 5 0,-9-1 0,0-5 0,0 6 0,0-7 0,-8 0 0,6 0 0,-6 0 0,26 0 0,-13 0 0,13 0 0,-18 0 0,0 0 0,0 0 0,0 0 0,0 0 0,-8 0 0,6 0 0,-14 0 0,14 0 0,-14 0 0,14 0 0,-14 0 0,14 0 0,-13 0 0,13 0 0,-14 0 0,14 0 0,-13 0 0,13 0 0,-2 0 0,4 0 0,-4 0 0,-6 0 0,0 0 0,-5 0 0,13 0 0,-6 0 0,0 0 0,6 0 0,-13 0 0,13 0 0,-6 0 0,0 0 0,6 0 0,-14 0 0,14 0 0,-6 0 0,8 0 0,-8 0 0,6 0 0,-5 0 0,-1 0 0,6 0 0,-14 0 0,14 0 0,-13 0 0,12 0 0,-12 0 0,12 0 0,-4 0 0,-1 0 0,6 0 0,-6 0 0,8 0 0,0 0 0,0 0 0,-8 0 0,-2-6 0,1 5 0,0-5 0,2 6 0,-4-5 0,2 3 0,-7-3 0,14-1 0,-13 4 0,13-4 0,-13 6 0,5 0 0,3-6 0,-13 5 0,17-4 0,-2 5 0,37-9 0,4-1 0,-23 2 0,0-2 0,-5 0 0,-1 2 0,7 3 0,1 0 0,-1-4 0,-1 1 0,-4 7 0,-1 0 0,48-7 0,-12 8 0,0 0 0,-10 0 0,-3 0 0,-11 0 0,-9 0 0,-2 0 0,-9 0 0,0 0 0,-8 0 0,-2 0 0,-7 0 0,-1 0 0,-5 0 0,4 0 0,-5 0 0,7 0 0,0 5 0,-7-3 0,5 3 0,4-5 0,-1 0 0,0 0 0,-3 0 0,-5 0 0,7 6 0,-6-5 0,4 4 0,-11-5 0,5 0 0,-2 0 0,2 0 0,-1 0 0,-1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6:05.34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35 16383,'75'0'0,"-12"0"0,-3 0 0,-16 0 0,16 0 0,4 0 0,1 7 0,8 2 0,-11 6 0,1 1 0,-10-8 0,7 6 0,-16-12 0,16 12 0,-17-12 0,8 11 0,-9-12 0,0 6 0,0-1 0,0-5 0,-8 5 0,6-6 0,-5 0 0,6 0 0,1 0 0,0 0 0,8 0 0,-6 0 0,7 0 0,-9 0 0,0 0 0,-8 0 0,6 0 0,-5 0 0,6 0 0,1 0 0,-7 0 0,4 0 0,-5 0 0,8 0 0,9 0 0,-7 0 0,7 0 0,-9 0 0,9 0 0,-7 0 0,16 0 0,-16 0 0,16 0 0,-7-6 0,0 4 0,7-12 0,-7 12 0,10-12 0,10 13 0,-8-13 0,18 4 0,-18 2 0,19-8 0,-19 14 0,8-12 0,8 6 0,-31-1 0,17 3 0,-40 6 0,5-5 0,-14 3 0,5-3 0,-11 5 0,5 0 0,6 0 0,5 0 0,44 0 0,-3 0 0,-14 0 0,1 0 0,33 0 0,-35 0 0,0 0 0,34 0 0,8 7 0,-10 3 0,-10 0 0,-3 4 0,-11-5 0,-9-1 0,-2 6 0,-9-13 0,0 12 0,-8-12 0,-1 5 0,-9-6 0,1 0 0,-7 5 0,5-4 0,-4 4 0,5-5 0,1 0 0,0 0 0,-7 0 0,5 0 0,-4 0 0,5 0 0,-5 0 0,-2 0 0,5 0 0,-9 0 0,9 0 0,-5 0 0,-5 0 0,16 0 0,-9 0 0,11 0 0,-5 0 0,-1 0 0,-5 0 0,4 0 0,-5 0 0,7 0 0,0 0 0,-7 0 0,5 0 0,-4 0 0,5 0 0,9 0 0,-7 0 0,14 0 0,-13 0 0,12 0 0,-12 0 0,12-6 0,-12 4 0,13-4 0,-14 1 0,7 3 0,-1-3 0,-5 5 0,13-6 0,-14 4 0,7-4 0,-1 0 0,-6 4 0,14-4 0,-13 0 0,5 5 0,0-5 0,-5 6 0,-1 0 0,-3-5 0,-4 4 0,-1-5 0,5 6 0,-10 0 0,4 0 0,-2-5 0,-3 4 0,9-3 0,-8 4 0,4-5 0,-2-1 0,-3 0 0,8 1 0,-8 0 0,4 4 0,-6-4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6:56:22.097"/>
    </inkml:context>
    <inkml:brush xml:id="br0">
      <inkml:brushProperty name="width" value="0.025" units="cm"/>
      <inkml:brushProperty name="height" value="0.025" units="cm"/>
      <inkml:brushProperty name="color" value="#E71224"/>
    </inkml:brush>
  </inkml:definitions>
  <inkml:trace contextRef="#ctx0" brushRef="#br0">1454 105 24575,'-14'0'0,"-1"0"0,-1 0 0,-4 0 0,2 0 0,-4 0 0,-1 0 0,-6 0 0,-2 0 0,0 0 0,-6 0 0,7 0 0,-9 0 0,9 0 0,-8 0 0,14 0 0,-6 0 0,0 0 0,5 0 0,0 0 0,4 0 0,4 0 0,-5 0 0,-1 0 0,1 0 0,-1 0 0,1 0 0,-1 0 0,1 0 0,-1 0 0,6 0 0,-5 0 0,6 0 0,-2 0 0,-3 0 0,4 0 0,-6 0 0,2 0 0,-3 0 0,3 0 0,-2 0 0,1 5 0,-2-4 0,3 4 0,-2-5 0,-5 6 0,3-5 0,-10 4 0,10 0 0,-9-3 0,2 9 0,1-10 0,1 10 0,8-10 0,-1 4 0,7 0 0,-6-4 0,11 3 0,-5-4 0,6 4 0,0-3 0,1 3 0,4 0 0,4-3 0,7 4 0,3-5 0,7-6 0,-5 5 0,11-9 0,-11 8 0,10-8 0,-4 4 0,13-6 0,0 0 0,9-7 0,-3 5 0,12-5 0,-10 6 0,3 0 0,-13 1 0,-5 1 0,-7 5 0,6-5 0,-11 10 0,5-4 0,-10 1 0,3 3 0,-4-4 0,-4 5 0,-2 0 0,-14 0 0,3 5 0,-3-4 0,5 8 0,-5-3 0,-2-1 0,0 5 0,-4-9 0,3 8 0,-3-7 0,-3 8 0,2-4 0,-1 5 0,1-5 0,-1 5 0,1-5 0,-1 5 0,7 0 0,-6-5 0,11 2 0,-5-2 0,6-1 0,-6 5 0,5-9 0,-5 9 0,6-9 0,4 8 0,-3-4 0,4 1 0,-5 3 0,0-8 0,0 7 0,1-7 0,3 7 0,-2-7 0,10 4 0,-1-5 0,9 0 0,0 0 0,-1 0 0,7 0 0,-5 0 0,11 0 0,-11 0 0,11 0 0,-6 0 0,7 0 0,-1 0 0,1 0 0,-2 0 0,2 0 0,-1 0 0,1 5 0,-1-4 0,-5 9 0,3-9 0,-3 8 0,5-7 0,1 8 0,-1-9 0,1 4 0,-6-5 0,4 5 0,-9-3 0,3 3 0,-5-5 0,0 0 0,0 4 0,-5-3 0,0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6:58:47.246"/>
    </inkml:context>
    <inkml:brush xml:id="br0">
      <inkml:brushProperty name="width" value="0.025" units="cm"/>
      <inkml:brushProperty name="height" value="0.025" units="cm"/>
      <inkml:brushProperty name="color" value="#E71224"/>
    </inkml:brush>
  </inkml:definitions>
  <inkml:trace contextRef="#ctx0" brushRef="#br0">155 1 24575,'-15'0'0,"0"0"0,-2 0 0,3 0 0,-2 0 0,5 0 0,-5 0 0,6 4 0,4 1 0,-2 5 0,2 0 0,1 0 0,-4 0 0,7 0 0,-2 0 0,4-1 0,0 1 0,0-1 0,0 1 0,0 6 0,0-5 0,0 5 0,0-7 0,0 1 0,0 0 0,0 0 0,4 0 0,2 0 0,3-1 0,1 1 0,5 1 0,-3-1 0,8 0 0,-9 1 0,5-1 0,-6-5 0,-1 4 0,1-3 0,0 3 0,0 1 0,0-4 0,0 3 0,-5-4 0,4 5 0,-8 0 0,4-1 0,-5 1 0,0-1 0,0 1 0,0 0 0,0-1 0,-5 1 0,0 0 0,-6-4 0,2 2 0,-2-7 0,2 8 0,-2-8 0,2 7 0,-1-7 0,0 3 0,0 1 0,0-4 0,1 3 0,-2-4 0,2 0 0,-1 0 0,13 0 0,6 0 0,17 0 0,6 0 0,-2 0 0,0 0 0,-8 0 0,-5 0 0,-1 0 0,-6 0 0,0 0 0,-5 4 0,0 2 0,-5 3 0,0 1 0,0 0 0,0 0 0,0 5 0,-5-4 0,-6 10 0,-7-9 0,-5 5 0,0-5 0,-1-1 0,7 0 0,1 0 0,5 5 0,1-5 0,3 5 0,3-6 0,4 0 0,0 0 0,0 0 0,0 6 0,0-4 0,0 9 0,0-9 0,0 4 0,0-6 0,0 0 0,0 6 0,0-5 0,4 5 0,2-10 0,4 2 0,0-6 0,0 2 0,0-4 0,6 0 0,-4 0 0,9 0 0,-9 0 0,4 0 0,-1 0 0,-3 0 0,4 0 0,-6 0 0,6 0 0,-5 4 0,5-2 0,-6 2 0,0-4 0,0 0 0,0 0 0,0 0 0,0 5 0,0-4 0,0 3 0,0-4 0,0 0 0,0 0 0,1 0 0,-1 0 0,0 0 0,0 0 0,-5 0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6:59:55.408"/>
    </inkml:context>
    <inkml:brush xml:id="br0">
      <inkml:brushProperty name="width" value="0.025" units="cm"/>
      <inkml:brushProperty name="height" value="0.025" units="cm"/>
      <inkml:brushProperty name="color" value="#E71224"/>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6:59:59.856"/>
    </inkml:context>
    <inkml:brush xml:id="br0">
      <inkml:brushProperty name="width" value="0.025" units="cm"/>
      <inkml:brushProperty name="height" value="0.025" units="cm"/>
      <inkml:brushProperty name="color" value="#E71224"/>
    </inkml:brush>
  </inkml:definitions>
  <inkml:trace contextRef="#ctx0" brushRef="#br0">60 270 24575,'0'15'0,"0"1"0,0 15 0,0 0 0,0 9 0,0 7 0,0 3 0,0-1 0,0 7 0,0-7 0,0 1 0,0-2 0,0-16 0,0 5 0,0-12 0,0 5 0,0-7 0,0-2 0,0-3 0,0-3 0,0-5 0,0 0 0,0 0 0,5 6 0,-4-5 0,4 5 0,-5-7 0,0 1 0,0 0 0,0-1 0,0-33 0,0-5 0,-6-33 0,4-7 0,-12-2 0,6 0 0,-1-8 0,-4 18 0,11-7 0,-4 17 0,6 3 0,0 9 0,0 1 0,0 7 0,0-5 0,0 11 0,0-6 0,0 8 0,0 0 0,5 0 0,1 6 0,5-4 0,0 3 0,0 1 0,0 1 0,-2 6 0,-3-1 0,3 6 0,-4-4 0,5 8 0,0-8 0,0 3 0,6 0 0,9 2 0,0 4 0,5-5 0,-7 3 0,6-3 0,-5 5 0,4 0 0,-4 0 0,-7 0 0,5 5 0,-5 2 0,1 9 0,4-3 0,-10 3 0,3-5 0,-4 4 0,0 3 0,-5-1 0,-1 5 0,-5 2 0,0 1 0,0 5 0,0-7 0,-17 2 0,2-7 0,-23 7 0,-2-11 0,5 5 0,-20-5 0,28-2 0,-19 1 0,21-1 0,-5 0 0,7-6 0,6-1 0,1-5 0,6 0 0,0 0 0,0 0 0,-6 0 0,4 0 0,-4 0 0,6 0 0,1 0 0,-1 0 0,1 0 0,4 0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7:00:00.378"/>
    </inkml:context>
    <inkml:brush xml:id="br0">
      <inkml:brushProperty name="width" value="0.025" units="cm"/>
      <inkml:brushProperty name="height" value="0.025" units="cm"/>
      <inkml:brushProperty name="color" value="#E71224"/>
    </inkml:brush>
  </inkml:definitions>
  <inkml:trace contextRef="#ctx0" brushRef="#br0">0 0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7:00:05.696"/>
    </inkml:context>
    <inkml:brush xml:id="br0">
      <inkml:brushProperty name="width" value="0.025" units="cm"/>
      <inkml:brushProperty name="height" value="0.025" units="cm"/>
      <inkml:brushProperty name="color" value="#E71224"/>
    </inkml:brush>
  </inkml:definitions>
  <inkml:trace contextRef="#ctx0" brushRef="#br0">1 620 24575,'9'14'0,"0"-1"0,1 2 0,0-4 0,1 4 0,-6-5 0,5 6 0,-9-5 0,4 11 0,-1-11 0,-2 10 0,2-4 0,-4 0 0,0 4 0,0-9 0,0 3 0,0-5 0,0 0 0,0 0 0,0 0 0,0-1 0,0 1 0,0 0 0,0-1 0,0 1 0,0 0 0,0-1 0,0 0 0,0 0 0,0 1 0,0-1 0,0 1 0,0-9 0,0-8 0,0-25 0,0-2 0,0-20 0,0 4 0,0-3 0,0 3 0,0 6 0,0 12 0,0 3 0,0 7 0,0 4 0,0 3 0,0 5 0,4 0 0,2 0 0,3 1 0,1-2 0,0 2 0,0 3 0,0-3 0,0 4 0,-1-1 0,1-3 0,0 8 0,-1-7 0,1 7 0,0-3 0,0 4 0,-1 0 0,1 0 0,0 0 0,0 4 0,0 2 0,0 9 0,0-3 0,1 3 0,-1-5 0,-1 0 0,1 0 0,0 0 0,0-4 0,0 3 0,0-4 0,0 5 0,0 0 0,0 0 0,-1-1 0,1 1 0,0 0 0,0 0 0,-1-5 0,1 4 0,-1-8 0,1 3 0,0-4 0,-1 0 0,1 0 0,0 0 0,5 0 0,-4 0 0,4 0 0,-5 0 0,0 0 0,0 0 0,0 0 0,0 0 0,0 0 0,-1 0 0,1-5 0,0 0 0,1-11 0,-1 5 0,1-11 0,-1 10 0,0-3 0,0 4 0,-4 1 0,3-5 0,-8 4 0,8-5 0,-8 6 0,4 0 0,-5 0 0,0 0 0,0 0 0,0 0 0,0 0 0,0 0 0,0 0 0,0 0 0,0 0 0,0 0 0,-4 5 0,-2 1 0,-4 4 0,-5 0 0,3 0 0,-8 0 0,9 0 0,-10 0 0,9 0 0,-10 0 0,11 0 0,-5 0 0,6 0 0,0 0 0,-6 5 0,5 0 0,-5 6 0,6-1 0,0 0 0,-6 0 0,10 0 0,-8 0 0,8 0 0,-5 6 0,5-5 0,-4 11 0,9-11 0,-10 11 0,10-5 0,-4 5 0,5 1 0,0 0 0,0-1 0,0 8 0,0-6 0,0 6 0,0-8 0,0 1 0,0-7 0,5 6 0,0-11 0,7 11 0,-2-11 0,6 5 0,1-5 0,13 1 0,-6-1 0,6 1 0,-8-1 0,1 1 0,-1-6 0,1-1 0,-2-5 0,2 0 0,0 0 0,-1 0 0,1 0 0,-1 0 0,-5 0 0,4 0 0,-10 0 0,4 0 0,-5 0 0,0-4 0,-1 2 0,2-7 0,-2 8 0,1-8 0,0 3 0,0 1 0,0-4 0,0 3 0,0-4 0,0 4 0,-1-2 0,1 2 0,0-4 0,1-6 0,-2 5 0,3-11 0,-2 6 0,2-7 0,-6-6 0,4 4 0,-9-9 0,10 9 0,-10-4 0,4 6 0,-5 0 0,0 1 0,0 5 0,0 2 0,0 5 0,0 0 0,-4 5 0,-1 0 0,-11 5 0,-1 0 0,0 0 0,-3 0 0,8 0 0,-3 0 0,5 5 0,-1 13 0,0 0 0,4 13 0,2-2 0,5-4 0,0 12 0,0-7 0,0 2 0,0-4 0,0-5 0,0-7 0,0 0 0,0-6 0,0 0 0,5 0 0,0-1 0,5 1 0,0-4 0,0-2 0,0-4 0,-1 0 0,1 0 0,0 0 0,0 0 0,0 0 0,-1 0 0,1 0 0,0-9 0,-5-4 0,5-15 0,-2-13 0,-1 3 0,6-19 0,-5 11 0,6-12 0,-7 11 0,6-1 0,-12 16 0,5-5 0,-6 13 0,0-6 0,0 1 0,0 5 0,0-11 0,0 3 0,0 2 0,0-7 0,0 13 0,0-14 0,0 14 0,0-6 0,0 8 0,0 4 0,-5 2 0,4 7 0,-8 3 0,8 6 0,-3 11 0,4 5 0,0 14 0,0 2 0,0 7 0,0-1 0,0 1 0,0 8 0,0-6 0,0 6 0,0-8 0,0-3 0,0 3 0,0-3 0,0 3 0,0-9 0,5 0 0,-4-7 0,4-1 0,0 1 0,-4-7 0,4 5 0,0-9 0,1 8 0,-1-9 0,5 10 0,-4-10 0,4 4 0,0-5 0,0 0 0,0 0 0,0 0 0,-1 0 0,1 0 0,0 0 0,0-1 0,0 1 0,0-4 0,0 3 0,0-8 0,0 8 0,0-8 0,0 3 0,0-4 0,-1 5 0,1-4 0,0 3 0,0-4 0,0 0 0,0 0 0,0 0 0,-1 0 0,1 0 0,0 0 0,0 0 0,0 0 0,0 0 0,-1 0 0,-3-8 0,-2-5 0,-4 3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6:41:38.930"/>
    </inkml:context>
    <inkml:brush xml:id="br0">
      <inkml:brushProperty name="width" value="0.025" units="cm"/>
      <inkml:brushProperty name="height" value="0.025" units="cm"/>
      <inkml:brushProperty name="color" value="#FFC114"/>
    </inkml:brush>
  </inkml:definitions>
  <inkml:trace contextRef="#ctx0" brushRef="#br0">1 1163 24575,'0'-9'0,"0"0"0,0 0 0,0 0 0,0-6 0,0 5 0,4-10 0,2 10 0,-1-11 0,4 6 0,-8-1 0,8-3 0,-8 8 0,9-9 0,-9 9 0,8-3 0,-8 0 0,7 3 0,-7-3 0,7 5 0,-7-1 0,7 1 0,-7 0 0,7 0 0,-2-6 0,-1 4 0,4-3 0,-4 4 0,0-4 0,3 3 0,-3-3 0,4 4 0,0 1 0,-3 0 0,2-6 0,-2 4 0,4-4 0,-1 6 0,0 0 0,1-5 0,-1 3 0,1-8 0,-1 8 0,1-8 0,4-1 0,-3 4 0,4-9 0,-1 9 0,-3 0 0,4 2 0,-1-1 0,-3 4 0,4-9 0,-6 10 0,6-5 0,-4 5 0,3 0 0,1-4 0,-5 3 0,5-4 0,-6 6 0,0 0 0,5-1 0,2-5 0,-1 4 0,5-4 0,-4 5 0,5-1 0,0 0 0,0 1 0,0-1 0,0 1 0,9-6 0,0 4 0,2-3 0,2 3 0,-5 1 0,7-1 0,0-6 0,8 10 0,-6-8 0,6 9 0,-7-5 0,-2 0 0,1 0 0,-1 6 0,1-5 0,-1 10 0,9-11 0,-6 11 0,14-11 0,-8 10 0,1-9 0,2 9 0,-2-9 0,6 9 0,-5-4 0,-2 6 0,0 0 0,-6 0 0,5 0 0,-7 0 0,-7 0 0,6 0 0,10 0 0,-11 0 0,17 0 0,-22 0 0,7 0 0,0 0 0,-7 0 0,4 0 0,-4 0 0,5 5 0,-5-3 0,-2 2 0,1 2 0,-5-5 0,5 9 0,-7-9 0,0 4 0,0-1 0,0 2 0,5 0 0,-3 3 0,5-3 0,-7 0 0,0 3 0,0-3 0,0 0 0,10 8 0,-8-7 0,7 4 0,-10-2 0,1-4 0,0 5 0,0 1 0,-1-1 0,1 1 0,3 3 0,-2-7 0,3 6 0,-9-8 0,4 6 0,-10-6 0,9 4 0,-8-4 0,8 5 0,-8-4 0,9 3 0,-10-4 0,10 6 0,-10-2 0,10 1 0,-9 0 0,3-4 0,-4 2 0,-1-3 0,0 4 0,0-4 0,0 3 0,0-3 0,1 0 0,-1 3 0,0-2 0,0-1 0,0 3 0,1-3 0,-1 4 0,0 0 0,0-4 0,0 3 0,0-3 0,0 0 0,1 4 0,-1-8 0,-4 7 0,3-7 0,-7 7 0,-1-7 0,-4 3 0,-5-4 0,0 0 0,0 0 0,-6 0 0,4 0 0,-9 0 0,4 0 0,-4-5 0,-2 4 0,-4-8 0,4 7 0,-4-7 0,-2 8 0,11-4 0,-10 1 0,11 2 0,1-2 0,0 4 0,6 0 0,-1 0 0,1 0 0,-1 0 0,1 0 0,0 0 0,0 0 0,4-4 0,5 3 0,5-2 0,3 3 0,1 0 0,1 0 0,-1 0 0,5 0 0,2 0 0,11 0 0,-4 0 0,11 0 0,-11 0 0,5 0 0,-7 0 0,0 0 0,-5 0 0,-1 0 0,-6 0 0,0 0 0,0 0 0,0 0 0,0 0 0,-1 0 0,1 0 0,0 0 0,0 0 0,-1 0 0,0 0 0,-4-7 0,0 1 0,-4-6 0,-4 3 0,3 0 0,-3 0 0,4 0 0,0-5 0,0-2 0,0-5 0,0-7 0,0 5 0,0 0 0,0 3 0,0 4 0,-4-5 0,2 5 0,-2 1 0,4 6 0,0-5 0,0 3 0,0-3 0,0 5 0,0 0 0,-4 4 0,3-3 0,-3 7 0,4-3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7:00:13.046"/>
    </inkml:context>
    <inkml:brush xml:id="br0">
      <inkml:brushProperty name="width" value="0.025" units="cm"/>
      <inkml:brushProperty name="height" value="0.025" units="cm"/>
      <inkml:brushProperty name="color" value="#E71224"/>
    </inkml:brush>
  </inkml:definitions>
  <inkml:trace contextRef="#ctx0" brushRef="#br0">60 287 24575,'0'9'0,"0"6"0,0 2 0,0 5 0,0 1 0,0 6 0,0 2 0,0 0 0,0 5 0,-6-4 0,5 4 0,-10-4 0,10 4 0,-10-5 0,5 1 0,-1 2 0,2-9 0,0 3 0,3-11 0,-3-1 0,5-6 0,0 0 0,0 0 0,0 0 0,0-1 0,0 1 0,0-1 0,0 0 0,0 0 0,0 1 0,0 0 0,0-9 0,0-14 0,0-12 0,0-11 0,0-12 0,0 2 0,0-12 0,0 4 0,0 5 0,0-3 0,6 11 0,2-14 0,4 21 0,2-12 0,-3 16 0,1-2 0,0 3 0,-5 11 0,2-3 0,-7 10 0,2-5 0,1 6 0,-4 0 0,3 0 0,-4 0 0,4 1 0,-3-2 0,4 2 0,0-7 0,-4-2 0,4 1 0,0-5 0,-3 11 0,8-11 0,-9 11 0,4-5 0,-1 11 0,2 1 0,-1 13 0,5 20 0,-3 3 0,8 34 0,-8-10 0,7 14 0,-6 1 0,0-1 0,-2 2 0,1-2 0,-6 1 0,12-20 0,-12 9 0,11-20 0,-11 4 0,11-5 0,-11-8 0,9-7 0,-9-2 0,8-11 0,-8 5 0,4-6 0,-5 0 0,0-1 0,0 1 0,0-1 0,4-3 0,-3-6 0,4-1 0,-5-3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7:00:14.403"/>
    </inkml:context>
    <inkml:brush xml:id="br0">
      <inkml:brushProperty name="width" value="0.025" units="cm"/>
      <inkml:brushProperty name="height" value="0.025" units="cm"/>
      <inkml:brushProperty name="color" value="#E71224"/>
    </inkml:brush>
  </inkml:definitions>
  <inkml:trace contextRef="#ctx0" brushRef="#br0">1 1 24575,'19'0'0,"18"0"0,-5 0 0,16 0 0,-10 0 0,0 0 0,-7 0 0,-8 0 0,-7 0 0,-6 0 0,0 0 0,-1 0 0,1 0 0,-1 0 0,1 0 0,0 0 0,0 0 0,0 0 0,0 0 0,0 0 0,0 0 0,-1 0 0,1 0 0,-4 0 0,-2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7:00:17.063"/>
    </inkml:context>
    <inkml:brush xml:id="br0">
      <inkml:brushProperty name="width" value="0.025" units="cm"/>
      <inkml:brushProperty name="height" value="0.025" units="cm"/>
      <inkml:brushProperty name="color" value="#E71224"/>
    </inkml:brush>
  </inkml:definitions>
  <inkml:trace contextRef="#ctx0" brushRef="#br0">295 481 24575,'-9'0'0,"-1"0"0,0 0 0,0 0 0,0 0 0,1 0 0,-2 0 0,2 0 0,-2 4 0,6 2 0,-4 4 0,3-5 0,-3 4 0,-1-8 0,5 7 0,-4-7 0,4 3 0,-5-4 0,0 4 0,0-2 0,0 2 0,5 1 0,-4-4 0,8 8 0,-7-8 0,2 3 0,1 0 0,-4 2 0,3-1 0,1 3 0,-4-3 0,8 5 0,-7-5 0,2 4 0,0-3 0,-2-1 0,7 4 0,-4-4 0,5 5 0,-4-4 0,3 3 0,-4-4 0,5 5 0,0 0 0,0 0 0,0 0 0,0 0 0,0-1 0,0 1 0,0 0 0,5 0 0,0 0 0,5 0 0,0 0 0,0 0 0,5 0 0,-4-4 0,10-2 0,-10-4 0,11 0 0,-6 0 0,7 0 0,0 0 0,-1 0 0,1 0 0,-7 0 0,6 0 0,-11 0 0,5 0 0,-6-4 0,-1-2 0,1 1 0,1-10 0,-1 8 0,1-14 0,0 4 0,0-6 0,1-8 0,0 1 0,0-2 0,-5-4 0,3 12 0,-9-6 0,4 13 0,0-5 0,-4 5 0,4-6 0,-5 1 0,0-1 0,0 0 0,0-5 0,0-3 0,0-6 0,0-2 0,0 9 0,0-7 0,0 5 0,0 2 0,0 0 0,0 13 0,0 1 0,0 6 0,0 0 0,0 0 0,0 0 0,0 1 0,0-1 0,0 9 0,0 8 0,0 15 0,0 10 0,0 11 0,0-2 0,0 10 0,0-1 0,0 3 0,0 5 0,0-2 0,0-6 0,0-4 0,0-14 0,0 4 0,0-12 0,0 6 0,0-7 0,5-6 0,-4-1 0,8-1 0,-7-4 0,8 11 0,-9-11 0,4 5 0,-5-6 0,5 0 0,-4 0 0,3-1 0,-4 1 0,5-4 0,-4 2 0,7-3 0,-7 5 0,4-1 0,-1-3 0,-3 3 0,8-4 0,-4 1 0,5-2 0,0-4 0,0 0 0,0 0 0,5 0 0,9 0 0,-5 0 0,17 0 0,-17 0 0,5-4 0,-3-2 0,-10-5 0,4 1 0,-4 0 0,-2 0 0,1 0 0,-4 0 0,-2 0 0,-4 5 0,0 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7:00:19.105"/>
    </inkml:context>
    <inkml:brush xml:id="br0">
      <inkml:brushProperty name="width" value="0.025" units="cm"/>
      <inkml:brushProperty name="height" value="0.025" units="cm"/>
      <inkml:brushProperty name="color" value="#E71224"/>
    </inkml:brush>
  </inkml:definitions>
  <inkml:trace contextRef="#ctx0" brushRef="#br0">1 0 24575,'15'0'0,"24"0"0,-17 0 0,16 0 0,-29 0 0,4 0 0,3 0 0,10 0 0,-7 0 0,8 0 0,-15 0 0,4 0 0,-7 0 0,1 0 0,0 0 0,0 0 0,-1 0 0,0 0 0,0 0 0,0 0 0,1 0 0,0 0 0,-1 0 0,1 0 0,-5 0 0,-1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7T07:00:24.429"/>
    </inkml:context>
    <inkml:brush xml:id="br0">
      <inkml:brushProperty name="width" value="0.025" units="cm"/>
      <inkml:brushProperty name="height" value="0.025" units="cm"/>
      <inkml:brushProperty name="color" value="#E71224"/>
    </inkml:brush>
  </inkml:definitions>
  <inkml:trace contextRef="#ctx0" brushRef="#br0">0 447 24575,'0'20'0,"0"-6"0,0 7 0,0-4 0,0 12 0,0-10 0,0 8 0,0-10 0,0 5 0,0-5 0,0-2 0,0-5 0,0 0 0,0 0 0,0 0 0,5 0 0,0 0 0,5-5 0,0 4 0,0-8 0,0 4 0,0-5 0,-5 4 0,4-3 0,-4 4 0,6-5 0,-2 0 0,1 0 0,0 0 0,0 0 0,0 0 0,0 0 0,0 0 0,0 0 0,-1 0 0,1-5 0,0 0 0,0-5 0,0 0 0,6-6 0,-4-2 0,5-5 0,-7 6 0,2-5 0,-2 5 0,1 0 0,0-5 0,-5 10 0,4-9 0,-9 10 0,4-4 0,-5 5 0,0 0 0,0 0 0,0 1 0,0 0 0,0 0 0,-4 4 0,-1 1 0,0 8 0,1 2 0,4 9 0,0-4 0,0 9 0,0-3 0,0 0 0,0 4 0,0-10 0,0 4 0,0 1 0,0-5 0,0 5 0,0-6 0,0 0 0,0 0 0,4-5 0,2 4 0,4-8 0,0 3 0,0 0 0,0-2 0,0 2 0,0 0 0,-1-3 0,1 4 0,0-1 0,0-3 0,-1 3 0,1-4 0,-1 0 0,1 0 0,0 0 0,-1 0 0,1 0 0,0 0 0,0 0 0,0 0 0,0 0 0,0 0 0,-1 0 0,1-4 0,-1-2 0,-3-4 0,2 0 0,-7 0 0,8 0 0,-8 0 0,4 0 0,-1 0 0,-3-6 0,4 4 0,-5-4 0,0 6 0,0 1 0,0-2 0,0 2 0,0-1 0,0 0 0,0 0 0,0 0 0,0 0 0,-4 5 0,-1 1 0,-5 4 0,0-5 0,0 4 0,0-3 0,0 4 0,1 0 0,-1 0 0,0 0 0,0 0 0,0 0 0,5 4 0,-3 1 0,7 5 0,-3 0 0,4-1 0,-5-3 0,4 2 0,-4-3 0,5 4 0,0 1 0,0 0 0,0 0 0,0 0 0,0 0 0,0-1 0,0 1 0,0 0 0,0 0 0,0-1 0,0 1 0,4-5 0,1-1 0,4-4 0,1 0 0,-1 0 0,1 0 0,-5-4 0,4 3 0,-8-7 0,7 2 0,-3 1 0,0-3 0,3 2 0,-3-4 0,0 1 0,-1 8 0,-4 2 0,0 8 0,5 1 0,1 6 0,4-4 0,-4 3 0,3-5 0,-8 0 0,8 0 0,-8 0 0,8 0 0,-8 0 0,4 0 0,-1-5 0,-3 4 0,8-8 0,-4 4 0,5-5 0,0 0 0,-1 0 0,-3 4 0,3-3 0,-4 3 0,5-4 0,-1 0 0,0-4 0,-4-2 0,4-9 0,-3-2 0,1-5 0,3-1 0,-9 1 0,4-1 0,0 0 0,-3 0 0,3 1 0,-5-1 0,0-5 0,0 3 0,0-3 0,0 5 0,0 6 0,0-11 0,0 15 0,0-14 0,0 10 0,0 0 0,0-4 0,0 10 0,0-5 0,0 6 0,-5-5 0,4 3 0,-4-3 0,5 5 0,-5-6 0,3 5 0,-3-5 0,0 0 0,4 4 0,-5-3 0,2 4 0,3 1 0,-4 0 0,5 0 0,-4 5 0,3-4 0,-4 4 0,0 0 0,4-4 0,-3 3 0,4-4 0,-4 0 0,3 0 0,-4 1 0,5 12 0,0 5 0,0 18 0,0 6 0,0-2 0,0 6 0,0-5 0,0 0 0,0 5 0,0-12 0,0 5 0,0-6 0,0-2 0,0 2 0,0-6 0,0 4 0,5-9 0,-4 8 0,8-9 0,-3 10 0,0-10 0,4 11 0,-4-11 0,0 5 0,3 0 0,-3-5 0,0 11 0,3-11 0,-8 4 0,8-5 0,-3 6 0,-1-5 0,4 4 0,-8-5 0,8 0 0,-8 0 0,8-1 0,-8 1 0,3 0 0,0 0 0,-3-1 0,8-3 0,-7 2 0,6-7 0,-7 8 0,3-3 0,1-1 0,-4 4 0,3-4 0,1 5 0,-4 0 0,7-5 0,-7 3 0,4-7 0,-5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6T06:41:43.864"/>
    </inkml:context>
    <inkml:brush xml:id="br0">
      <inkml:brushProperty name="width" value="0.025" units="cm"/>
      <inkml:brushProperty name="height" value="0.025" units="cm"/>
      <inkml:brushProperty name="color" value="#FFC114"/>
    </inkml:brush>
  </inkml:definitions>
  <inkml:trace contextRef="#ctx0" brushRef="#br0">1 0 24575,'0'9'0,"0"5"0,0 2 0,4 5 0,-2 0 0,7 0 0,-3 1 0,4-7 0,0 5 0,-5-10 0,4 4 0,-4-5 0,0 0 0,3 1 0,-7-1 0,7 0 0,-3-4 0,4 3 0,-4-3 0,3 4 0,-3 0 0,1 0 0,2-3 0,-7 2 0,7-3 0,-3 0 0,0 3 0,3-3 0,-7 4 0,8-4 0,-4 4 0,4-4 0,-4 4 0,3-4 0,-3 3 0,5-2 0,-1 3 0,-4 0 0,3 0 0,-3 0 0,4 1 0,1-1 0,-1 0 0,5 1 0,-3-1 0,9 2 0,-4-1 0,5 5 0,0-3 0,-5 2 0,4-3 0,-4 3 0,4-2 0,1 3 0,-5-5 0,3 5 0,-3-4 0,5 4 0,0-4 0,0-1 0,0 1 0,-5-1 0,3 0 0,-8-1 0,9 2 0,-4-1 0,0 0 0,-2-1 0,0 1 0,2-5 0,0 4 0,4-8 0,-5 8 0,1-4 0,4 0 0,-4 4 0,0-8 0,7 13 0,-6-12 0,3 11 0,0-7 0,-4-1 0,5 4 0,-5-4 0,3 1 0,-3 3 0,5-8 0,1 8 0,-7-3 0,5-1 0,-4 4 0,5-3 0,6 0 0,-4 3 0,9-8 0,-2 10 0,6-10 0,0 9 0,8-2 0,-6-1 0,6 4 0,-8-10 0,8 11 0,-6-11 0,6 5 0,-8-1 0,-6-3 0,4 3 0,-6-5 0,2 0 0,3 0 0,6 5 0,-8-4 0,13 4 0,-14-5 0,6 0 0,0 0 0,-6 0 0,12 0 0,-11 0 0,21 0 0,-14 0 0,13-6 0,-5-2 0,16-6 0,-6 0 0,16 0 0,-16 0 0,7-6 0,7-1 0,-20 1 0,10 2 0,-31 6 0,-1 6 0,-12-3 0,4 3 0,-10 1 0,4-4 0,-4 8 0,-1-7 0,0 7 0,0-7 0,0 3 0,6-1 0,-4-2 0,8 2 0,-3-9 0,12 3 0,-5-4 0,4 5 0,-6-4 0,-1 3 0,2-3 0,-1 4 0,0 0 0,0 1 0,-5 0 0,4-1 0,-10 6 0,5-4 0,-6 8 0,4-11 0,-3 10 0,3-7 0,-3 5 0,-1 3 0,0-7 0,0 7 0,0-3 0,-4-1 0,4 4 0,-5-7 0,-2 7 0,-3-2 0,-8 3 0,0 0 0,-6 0 0,-7 0 0,-7 0 0,-7 0 0,0 5 0,-7-4 0,6 10 0,-7-5 0,10 0 0,5 0 0,3-2 0,4-2 0,6 2 0,1-4 0,7 0 0,6 0 0,7 0 0,5 0 0,3 0 0,1 0 0,2 0 0,5 0 0,6 0 0,-4 0 0,11 0 0,-11 0 0,5 0 0,-1 0 0,-4 0 0,5 0 0,-13 0 0,5 0 0,-4 0 0,0 0 0,-2 0 0,1 0 0,-4 0 0,8 0 0,-8 0 0,9 0 0,-9 0 0,8 0 0,-8 0 0,3 0 0,-5 0 0,1 0 0,-1 0 0,0 0 0,-7 0 0,-7 0 0,-4 4 0,-4-3 0,4 8 0,3-4 0,-2 0 0,3 3 0,-5-3 0,1 0 0,4 3 0,-3-7 0,3 7 0,-10-2 0,4 3 0,-3 1 0,-1 0 0,-1 0 0,0 0 0,-4 5 0,4 1 0,-5 1 0,4 3 0,2-9 0,5 3 0,1-4 0,0-1 0,3 0 0,-2 0 0,7 0 0,-3 1 0,0-5 0,3 2 0,-7-6 0,7 3 0,-3-4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2:33:38.876"/>
    </inkml:context>
    <inkml:brush xml:id="br0">
      <inkml:brushProperty name="width" value="0.05" units="cm"/>
      <inkml:brushProperty name="height" value="0.05" units="cm"/>
      <inkml:brushProperty name="color" value="#E71224"/>
    </inkml:brush>
  </inkml:definitions>
  <inkml:trace contextRef="#ctx0" brushRef="#br0">26542 1377 24575,'-9'0'0,"-1"0"0,0 0 0,-6 0 0,3 0 0,-3 0 0,-1 0 0,5 0 0,-5 0 0,7 0 0,0 0 0,-1 0 0,1 0 0,-1 0 0,-6 0 0,5 0 0,-5 0 0,0 0 0,5 0 0,-11 0 0,11 0 0,-5 0 0,6 0 0,0 0 0,0 0 0,1 0 0,-1 0 0,0 0 0,1 0 0,-1 0 0,0 0 0,-5 0 0,3 0 0,-3 0 0,5 0 0,0 0 0,-6 0 0,5 0 0,-5 0 0,0 0 0,5 0 0,-11 0 0,5 0 0,-1 0 0,-4 0 0,5 0 0,-7 0 0,7 0 0,-5 0 0,11 0 0,-16 0 0,8 0 0,-9 0 0,4-5 0,1 4 0,-1-5 0,-6 6 0,4 0 0,-12 0 0,5 0 0,-8 0 0,0 0 0,0 0 0,0 0 0,0 0 0,1 0 0,-1 0 0,0 0 0,0 0 0,-8 0 0,6 0 0,-7 0 0,0-6 0,-2 4 0,-1-5 0,-6 7 0,7 0 0,0 0 0,-7 0 0,15 0 0,-6 0 0,10 0 0,-1 0 0,8 0 0,-6 0 0,6 0 0,0-6 0,-6 5 0,13-4 0,-5 5 0,-1-7 0,7 6 0,-6-5 0,7 6 0,1 0 0,-1 0 0,0 0 0,1-6 0,-1 5 0,0-5 0,1 6 0,5 0 0,-12 0 0,11 0 0,-12 0 0,0 0 0,5 0 0,-13 0 0,6 0 0,-8 0 0,0 0 0,8 0 0,-6 0 0,6 0 0,0 0 0,-6 0 0,5 0 0,-6 0 0,-1 0 0,-8 0 0,6 0 0,-17 0 0,17 0 0,-16 0 0,7 0 0,0 0 0,-7 0 0,16 0 0,-5 0 0,-12 0 0,6 0 0,-8 0 0,3 0 0,16 0 0,-16 0 0,6 0 0,-8-7 0,1 6 0,8-6 0,3 1 0,8 4 0,-3-4 0,10 6 0,6 0 0,12 0 0,0 0 0,1 0 0,-15 0 0,-1 0 0,-29 0 0,-6 0 0,13 4 0,-3 1-833,-36-3 833,25 8 0,-1-1 0,-23-7 0,36 6 0,0 1 0,-42-7 0,10 13 0,-10-13 0,14 5-179,8 0 179,4-5 0,19 5 0,2-7 0,9 0 0,8 0 826,-6 6-826,13-5 186,-13 6-186,14-7 0,-14 0 0,6 0 0,-7 0 0,-1 0 0,9 0 0,-7 0 0,5 0 0,1 0 0,-6 0 0,13 0 0,-5 0 0,7 0 0,7 0 0,-16 0 0,19 0 0,-19 0 0,16 0 0,-7 0 0,0 0 0,-7 0 0,5 0 0,-5 0 0,-3 0 0,7 0 0,-15 0 0,17 0 0,-6 0 0,7 0 0,1 0 0,-9 0 0,7 0 0,-14 0 0,14 0 0,-14 0 0,6 0 0,-7 0 0,-10 0 0,7 0 0,-7 0 0,0 0 0,6 0 0,-15 7 0,16-6 0,-7 6 0,10-1 0,-1-4 0,1 4 0,-1 0 0,0-4 0,0 4 0,0-6 0,0 6 0,0-4 0,8 9 0,-6-9 0,6 3 0,0 1 0,-5-5 0,12 4 0,-5-5 0,0 7 0,5-6 0,-5 5 0,0-6 0,5 0 0,-5 0 0,-1 7 0,7-6 0,-14 5 0,13-6 0,-12 0 0,5 7 0,-8-6 0,8 5 0,-6-6 0,13 0 0,-5 0 0,0 0 0,5 0 0,-5 0 0,7 0 0,-7 0 0,-3 0 0,1 0 0,-6 0 0,6 0 0,-8 0 0,8 0 0,-6 0 0,6 0 0,0 0 0,-17 0 0,22 0 0,-15 0 0,13-6 0,10 5 0,-9-5 0,12 0 0,-7 5 0,0-5 0,1 6 0,-1-5 0,0 3 0,-7-3 0,12 0 0,-11 4 0,13-4 0,-7 0 0,0 3 0,1-3 0,-9-1 0,-4 4 0,-6-4 0,6 0 0,-3 5 0,13-4 0,-13 5 0,14 0 0,-25-6 0,22 5 0,-15-10 0,12 9 0,6-9 0,-14 10 0,13-10 0,-13 10 0,6-11 0,0 10 0,-6-4 0,6 6 0,0-5 0,-5 3 0,13-3 0,-14 5 0,14-6 0,-7 5 0,9-4 0,-9 5 0,13 0 0,-11 0 0,13 0 0,-1 0 0,2 0 0,7 0 0,-1 0 0,0 0 0,5 4 0,-3-2 0,-10 2 0,-18-4 0,-6 0 0,-17 0 0,7 0 0,-20 0 0,-14 0-764,-3 0 764,36 0 0,-2 0 0,6 0 0,-1 0 0,-4 4 0,-1 0 0,-1-3 0,1 0 0,0 4 0,1-1 0,-45-4 0,44 0 0,2 0 0,-34 0 0,-10 0 0,22 0 0,3 0 0,12 0 0,8 0 0,3 0 0,-1 0 0,6 0 764,-6 0-764,9 0 0,1 0 0,-10 0 0,6 0 0,-6 0 0,9 0 0,1 0 0,7 0 0,1 0 0,9 0 0,-1 0 0,7 0 0,-5 0 0,-6 0 0,7 0 0,-12 0 0,22 0 0,-11 0 0,11 0 0,-5 0 0,0 0 0,5 0 0,-5 0 0,6 0 0,-5 0 0,3 0 0,-10 0 0,0 0 0,-3 0 0,3 0 0,0 0 0,5 0 0,-12 0 0,5-6 0,-5 5 0,6-5 0,-1 6 0,-7 0 0,5 0 0,-13 0 0,6-6 0,-7 5 0,-1-6 0,1 7 0,0 0 0,-1 0 0,-9 0 0,-2 0 0,-20 0 0,-2 0 0,-12 0 0,1-7 0,11 5 0,-7-13 0,6 5 0,2 1 0,2 1 0,10 2 0,-18 4 0,30-5 0,-10 7 0,35 0 0,0 0 0,7 0 0,1 0 0,11 5 0,-6-4 0,-9 4 0,-30-5 0,-5 0 0,-26 0 0,7 0 0,1 0 0,1 0 0,11 0 0,-1 0 0,1 0 0,0 0 0,0 0 0,0 0 0,0 0 0,0 0 0,9 0 0,2 0 0,10 0 0,7 0 0,-6 0 0,14 0 0,-14 0 0,14 0 0,-7 0 0,15 0 0,-5 0 0,4 0 0,-5 0 0,-1 0 0,0 0 0,1 5 0,-1-4 0,1 5 0,-1-6 0,0 0 0,1 0 0,-1 0 0,0 0 0,1 0 0,-1 0 0,0 5 0,7-3 0,-5 3 0,4-5 0,1 0 0,-16 0 0,13 0 0,-15 0 0,11 0 0,1 0 0,-1 0 0,0 0 0,1 0 0,-8 0 0,6 0 0,-7 0 0,9 0 0,-9 0 0,7 0 0,-7 0 0,1 0 0,-2 0 0,-17 0 0,6 0 0,-15 0 0,17 0 0,-17 0 0,8 0 0,-10 7 0,10-5 0,-8 12 0,6-12 0,-8 4 0,-11-6 0,8 7 0,-18-5-518,-5 5 518,-1 1 0,-8-6 0,22 12 0,-6-12 0,16 5 0,-7 0 0,19-5 0,-7 4 0,16 1 0,-7-6 518,0 5-518,-2-6 0,-1 0 0,-6 0 0,8 0 0,-1 0 0,3 0 0,8 0 0,7 0 0,3 6 0,14 0 0,5 5 0,9 0 0,0-5 0,-25-1 0,-1-5 0,-21 0 0,10 0 0,-21 0 0,-4 0 0,-20 0 0,11 7 0,-9-5 0,9 4 0,-11-6 0,10 0 0,-7 0 0,9 0 0,-2 0 0,5 0 0,18 0 0,-7 0 0,15 0 0,-6 0 0,17 0 0,-6 0 0,14 0 0,-14 0 0,13 0 0,-5 0 0,7 0 0,1 0 0,-1 0 0,6 0 0,-4 0 0,11 0 0,-11 0 0,4 0 0,1 0 0,-5 0 0,5 0 0,-7 0 0,0 0 0,1-5 0,5 4 0,-4-5 0,5 6 0,-7 0 0,7 0 0,-6 0 0,6-5 0,-7 3 0,1-3 0,-1 5 0,1 0 0,-1-6 0,1 5 0,-9-5 0,-12 0 0,1 5 0,-9-5 0,11 6 0,-8-7 0,6 5 0,-6-5 0,8 7 0,1 0 0,-1 0 0,0 0 0,0 0 0,8 0 0,-6 0 0,6 0 0,-8 0 0,8 0 0,-5-6 0,-14 5 0,7-5 0,-7 6 0,21 0 0,7 0 0,1 0 0,-1 0 0,6 0 0,2 0 0,7 0 0,-1 0 0,-6 0 0,5 0 0,-5 0 0,7 0 0,-7 0 0,4 0 0,-10 0 0,11 0 0,-11 0 0,5 0 0,-7 0 0,7 0 0,-13 0 0,11 0 0,-12 0 0,7 0 0,0 0 0,-18 0 0,6 0 0,-16 0 0,11 0 0,1 0 0,-1 0 0,-9 0 0,-2 0 0,-8 0 0,-11 0 0,7-7 0,-7 5 0,-1-5 0,8 7 0,-8-7 0,10 5 0,1-4 0,0-1 0,8 5 0,3-11 0,10 11 0,7-4 0,2 6 0,0 0 0,5 0 0,-5 0 0,7 0 0,3 0 0,-9 0 0,-10 0 0,-3 0 0,-27 0 0,5 0 0,-10 7 0,-7 2 0,7 8 0,2-1 0,1 0 0,1-7 0,7-2 0,-8-7 0,11 0 0,8 0 0,-6 0 0,16 0 0,-7 0 0,17 0 0,2 0 0,7 0 0,1 0 0,5 0 0,2 0 0,7 0 0,-1 0 0,1 0 0,-1 0 0,1 0 0,-1 0 0,1 0 0,-1 0 0,1 0 0,-1 0 0,0 0 0,0 0 0,1 0 0,-1 0 0,0 0 0,1 0 0,-1 0 0,0 0 0,1 0 0,-1 0 0,0 0 0,0 0 0,1 0 0,0 0 0,0 0 0,0 0 0,-1 0 0,-6 0 0,5 0 0,-4 0 0,5 0 0,1 0 0,0 0 0,0 0 0,0 0 0,-7-6 0,5 5 0,-11-4 0,11 0 0,-12 4 0,12-9 0,-11 9 0,11-4 0,-5 0 0,7 4 0,4-8 0,-4 8 0,5-3 0,-1-1 0,-9 4 0,12-9 0,-19 9 0,14-9 0,-4 4 0,3 0 0,3-3 0,-4 8 0,5-8 0,1 4 0,4-6 0,-5 1 0,4 0 0,-9-7 0,9 5 0,-9-5 0,9 0 0,-9 5 0,9-11 0,-9 11 0,9-11 0,-4 10 0,5-10 0,0 11 0,0-11 0,0 5 0,0-1 0,0-4 0,0 11 0,0-11 0,0 11 0,0-5 0,0 6 0,0-6 0,0 5 0,0-5 0,0 6 0,0-6 0,0 5 0,0-5 0,0 6 0,0 1 0,0-7 0,0 4 0,0-3 0,0 5 0,0 0 0,0 0 0,0 1 0,0-1 0,0 0 0,0 1 0,5-1 0,-4 0 0,9 1 0,-9-6 0,8 4 0,-7-9 0,7 8 0,-8-4 0,9 7 0,-4-7 0,5 5 0,1-11 0,-1 11 0,1-5 0,-1 0 0,0 5 0,0-5 0,0 6 0,0 0 0,0 0 0,-1 1 0,1-1 0,0-6 0,0 5 0,1-5 0,4 6 0,3-1 0,0-6 0,4 5 0,-4-5 0,6 6 0,-7 0 0,-1 5 0,5-8 0,-3 13 0,5-13 0,-2 8 0,-3-4 0,5 4 0,1-4 0,-1 4 0,1-5 0,0-1 0,0 1 0,-1 0 0,-5 5 0,4-4 0,-5 4 0,7 0 0,-1-4 0,8 10 0,3-11 0,7 5 0,0-1 0,9-5 0,-7 11 0,16-12 0,-7 12 0,0-5 0,6 7 0,-15 0 0,15 0 0,-6 0 0,31 0 0,-26 0 0,36 0 0,-28 0 0,20 0-632,12 0 632,-9 0 0,10 0 0,-13 0 0,0 0 0,-1 0 0,-10 0 0,5 0 0,-4 0 0,8 0 0,14 0 0,-19 0 0,-25 0 0,-1 0 0,26 0 0,-24 0 0,0 0 0,34 0 0,9 0 0,-12 0-154,-11 0 154,-3 0 0,-10 0 0,0 0 0,-9 0 0,-2 0 626,0 0-626,-7 0 160,16 7-160,4-5 0,1 5 0,18-7 0,-32 0 0,0 0 0,42 0 0,-41 3 0,-2 1 0,22-2 0,1 4 0,-8 1 0,18-5 0,-7 13 0,10-14 0,0 15 0,-25-11 0,2-1 0,-10 1 0,0 0-405,24 0 1,-2-2 404,17-3 0,-37 0 0,-1 0 0,22 0-159,9 0 159,-10 0 0,-4 0 0,-8 0 0,-1 0 0,0 0 0,-23 0 802,18 0-802,-20 0 166,25 0-166,22 0 0,-33 0 0,2 0-671,4 0 1,3 0 670,16 0 0,3 0 0,-13 0 0,1 0-850,19 0 0,2 0 850,-15-1 0,1 2 0,12 3 0,1 1 0,-8 1 0,0 0 0,9 5 0,0 0 0,-9-5 0,0 0 0,7 4 0,1 0-1016,2-9 0,0 0 1016,3 9 0,-3 0 0,-12-9 0,-1 0-651,9 4 1,-3 0 650,-21-5 0,0 0 0,17 4 0,2 1 0,-7-4 0,-2 0 48,-6 4 1,0-1-49,-2-3 0,0-2 0,-5 1 0,-3 0 0,-6 0 0,2 0 0,26 0 0,1 0 0,-23 0 0,1 0 0,29 0 0,2 0 0,-21 0 0,-3 0 0,-3 0 0,-2 0 0,4 0 0,0 0 0,-5 0 0,1 0 0,0 0 0,0 0 411,0 0 0,-1 0-411,-1 0 0,-2 0 1843,24 0-1843,18 0 0,-31 0 0,8 0 1557,-11 0-1557,10 0 1155,-7 0-1155,6 0 734,-8 0-734,-1 0 166,-9 0-166,-2 0 0,-11 0 0,10 0 0,24 0 0,17 0-888,-30 0 1,4 0 887,6 0 0,3 0 0,5 0 0,4 0-1307,12 0 0,3 0 1307,0 0 0,2 0 0,-30 0 0,2 0 0,-1 0 0,0 0 0,1 0 0,-1 0 0,4 0 0,1 0 0,0 0 0,-4 0 0,1 0 0,-1 0 0,2 0 0,0 0 0,0 0 0,3 0 0,0 0 0,-1 0 0,-4 0 0,-2 0 0,2 0-922,10 0 1,2 0-1,0 0 922,-6 0 0,0 0 0,2 0-864,10 0 1,2 0 0,-1 0 863,-4 0 0,-2 0 0,2 0 0,5 0 0,1 0 0,-5 0-36,10 1 1,-5-2 35,-25-1 0,-1-2 0,-1 1 0,17 2 0,-2 0 0,0-4 0,1 0 0,14 5 0,-3 0 0,-25-4 0,-2 0 0,10 3 0,1 0 0,4-3 0,-1-1 0,-13 5 0,-1 0 0,1 0 0,1 0 0,10 0 0,-5 0 1267,6 0-1267,-3 1 0,0-2 0,15-7 0,-41 7 0,1 0 0,5-7 0,-2-1 0,25 7 2475,6-13-2475,-47 13 3477,29-5-3477,-15 7 0,46 0 100,-49 1 1,3-2-101,24-9 0,6-1-838,9 8 1,5 1 837,-21-5 0,2-1 0,2 2-1048,10 4 1,3 3 0,-1 0 1047,-7-1 0,-1 0 0,3 0 0,10 0 0,3 0 0,-2 0-951,-4 0 0,-1 0 0,1 0 951,6-1 0,0 1 0,1 1 0,-1 2 0,0 1 0,0 1 0,1-1 0,-1 2 0,0-1 0,-6-1 0,-1 1 0,1 1 0,-1 2 0,-1 1 0,-1-3-135,-9-4 1,-1-2 0,-5 1 134,12 5 0,1-1 0,-2-4 0,6-1 0,-13-1 0,-26 1 0,-1 0 0,19 0 0,9 0 0,-11 0 980,25 0-980,-33 0 0,1 0 0,-10 0 0,-3 0 0,39 0 2603,-24 0-2603,-21 0 3726,-11 0-3726,-1 0 2315,2 0-2315,27 0 0,32 0 0,-11 0 5,-21-4 0,0 0-5,30 2 0,-22-2 0,3 0 0,-3 3 0,-2 2 0,-4-1 0,-2 0 0,2 0 0,-3 0 0,32 0 0,-41 0 0,1 0 0,46 0 0,-12 0-251,-2 0 251,-8 0 0,-3 0 0,-10 0 0,1 0 0,-1 0 0,0 0 824,1 0-824,-1 0 261,-9 0-261,7 0 0,-15 0 0,6 0 0,-10 0 0,1 0 0,-8 0 0,6 0 0,-14 0 0,14 0 0,-5 0 0,16 0 0,-7 0 0,16 0 0,-16 0 0,16 0 0,-23 0 0,11 0 0,-28 0 0,11 0 0,-13 0 0,1 0 0,4 0 0,-5 0 0,7 0 0,7 0 0,-5 0 0,12 0 0,-1 5 0,-3-3 0,0 9 0,-16-10 0,-2 5 0,-7-6 0,1 0 0,-1 4 0,1-3 0,-1 4 0,1-1 0,0-2 0,-1 7 0,7-8 0,-4 9 0,4-9 0,-7 4 0,1-1 0,0-2 0,-6 7 0,5-8 0,-4 7 0,4-2 0,-5 4 0,5-4 0,-9 3 0,8-3 0,-3 5 0,5-1 0,-1 1 0,1-1 0,-1 1 0,1 0 0,0-1 0,-1 1 0,1 0 0,0-1 0,-5 7 0,3-4 0,-8 4 0,9-7 0,-9 1 0,9 0 0,-4-1 0,4 1 0,-4 0 0,4-1 0,-4 1 0,4 0 0,-4 0 0,4-1 0,-9 1 0,8-5 0,-8 3 0,4-3 0,0 0 0,-4 3 0,8-3 0,-8 4 0,9 1 0,-9 0 0,4-1 0,0 1 0,-4 0 0,4 0 0,-5-1 0,0 1 0,0 0 0,4-1 0,-2 1 0,2 0 0,-4-1 0,0 1 0,0 0 0,0 6 0,0-5 0,0 5 0,0-6 0,0 6 0,0-5 0,0 5 0,0 0 0,0-5 0,0 5 0,0-6 0,0-1 0,0 1 0,0 0 0,0-1 0,0 1 0,0 0 0,0 0 0,0-1 0,0 1 0,0 0 0,0-1 0,0 1 0,0 0 0,0-1 0,0 1 0,0 0 0,0-1 0,0 0 0,0 1 0,0-1 0,0 0 0,0 1 0,0-1 0,0 1 0,0 0 0,0 0 0,0-1 0,0 1 0,0-1 0,0 1 0,0-1 0,0 0 0,0 1 0,0-1 0,0 0 0,0 1 0,-4-1 0,2 1 0,-2 0 0,-1-1 0,4 1 0,-8-1 0,3-4 0,1 2 0,-4-7 0,8 8 0,-9-3 0,5 5 0,-1-1 0,-3-4 0,7 3 0,-7-7 0,8 7 0,-4-4 0,5 5 0,0 0 0,0 1 0,0 6 0,0-5 0,0 5 0,0 0 0,0-5 0,0 5 0,0-7 0,0 1 0,0 6 0,0-5 0,0 5 0,0 0 0,0-5 0,0 5 0,0 0 0,0-5 0,0 5 0,0-6 0,0 6 0,0-5 0,0 5 0,0-6 0,0-1 0,0 1 0,0 0 0,0-1 0,0 1 0,0 0 0,0-1 0,0 1 0,0 0 0,0-1 0,0 1 0,0 0 0,0 0 0,0-1 0,0 1 0,0 0 0,0 6 0,0-5 0,0 5 0,0-7 0,0 1 0,0 0 0,0 0 0,0-1 0,0 1 0,0 6 0,0-5 0,0 11 0,0-11 0,5 11 0,-3-4 0,9 5 0,-10 9 0,5-7 0,-1 7 0,-4-1 0,5-5 0,-1 5 0,-3 0 0,3 2 0,1 8 0,-4-8 0,4 6 0,-6-6 0,6 0 0,-5 6 0,5-6 0,-6 36 0,0-12 0,0 14 0,0-21 0,0-10 0,0 1 0,0 0 0,0-1 0,0-6 0,0-10 0,0 15 0,0-2 0,0 25 0,0 10 0,0 2 0,0 11 0,0-10 0,0 6 0,0-17 0,0 17 0,0-17 0,0-1 0,-7-4 0,5-16 0,-5 7 0,7-9 0,0-8 0,0-2 0,0-7 0,0 0 0,0-7 0,-5 5 0,3-11 0,-3 11 0,5-10 0,-6 10 0,5-11 0,-5 11 0,6-10 0,0 10 0,-4-11 0,2 11 0,-2-11 0,4 11 0,0-4 0,-6 5 0,5-5 0,-10 4 0,10-4 0,-10 5 0,4 1 0,-6 0 0,6-1 0,-9 1 0,8-1 0,-9-5 0,5 4 0,5-11 0,-3 5 0,4-6 0,0-1 0,-3 1 0,8 0 0,-9 0 0,9-1 0,-9 1 0,4 0 0,-4 0 0,-1-1 0,5 1 0,-4 0 0,9 5 0,-8-3 0,8 4 0,-4-7 0,0-4 0,4 4 0,-4-4 0,0 5 0,-1-1 0,0 1 0,-3 0 0,-3 5 0,-1 3 0,-11 17 0,10-1 0,-10 2 0,3 3 0,2-13 0,-8 13 0,13-14 0,-12 14 0,12-6 0,-11 0 0,4 6 0,-6-6 0,1 0 0,-2 6 0,2-6 0,-11 10 0,7-1 0,-14 3 0,5-1 0,1-1 0,-7 3 0,8-4 0,-10 4 0,1-1 0,9-9 0,-7 7 0,9-15 0,-3 14 0,-2-14 0,10 11 0,-10-10 0,12 3 0,-6 0 0,2-5 0,4 4 0,-12-5 0,6 0 0,-7 0 0,-1 1 0,8-2 0,-6-4 0,6 3 0,-27 3 0,15-5 0,-23 11 0,25-19 0,-6 13 0,8-13 0,-9 13 0,7-6 0,-16 2 0,16 2 0,-7-3 0,-3 15 0,9-7 0,-8 7 0,11-10 0,1-1 0,-1 1 0,-2 8 0,-8-4 0,6-2 0,-5-2 0,9-6 0,0 6 0,0 0 0,0-7 0,0 6 0,8-12 0,-6 11 0,14-12 0,-7 5 0,9-7 0,5 0 0,3-5 0,5 2 0,-5-8 0,5 4 0,-5 0 0,6-4 0,-1 9 0,1-9 0,-7 9 0,-2-9 0,-5 10 0,-1-4 0,6 0 0,-4 4 0,11-10 0,-11 10 0,11-9 0,-5 3 0,0-5 0,5 5 0,-5-4 0,0 4 0,-2 0 0,-5-3 0,-9 9 0,7-9 0,-14 10 0,6-10 0,-1 10 0,-5-11 0,14 10 0,-6-10 0,13 5 0,2-6 0,7 0 0,4 4 0,-4-2 0,13-2 0,12-13 0,15-15 0,14-11 0,13-10 0,2 0 0,2-10-460,6 5 460,-6-13 0,8 6 0,-33 21 0,0 0 0,34-32 0,-38 32 0,0 0 0,35-29 0,-14 0 0,14 0 0,-14 1 0,-4 11 0,-11 4 0,-12 19 0,-5 2 0,-4 13 0,-6 2 0,0 11 460,0 1-460,-10 5 0,-8 6 0,-11 6 0,-17 17 0,-2 8 0,-9 10 0,-11 2 0,8-2 0,-18 4 0,17 6 0,-17-4 0,14 13-521,-14-5 521,6 0 0,0 6 0,4-15 0,8 4 0,10-11 0,-3-7 0,14-6 0,1-6 0,4-1 0,10-7 521,-5 5-521,1-10 0,4 4 0,-5 1 0,8-6 0,-2 5 0,-5-5 0,10-1 0,-9 0 0,10 0 0,0-1 0,-3-4 0,7 3 0,-6-3 0,2 4 0,-4-5 0,-1 5 0,0-4 0,5 4 0,-3-4 0,3 4 0,-4-5 0,12 1 0,7-2 0,20-4 0,-2 0 0,13 0 0,-13 0 0,13 0 0,-6 0 0,0 0 0,6 0 0,-6 0 0,0 0 0,5 0 0,-4 0 0,6 0 0,-6 0 0,-3 6 0,0 2 0,-5 4 0,5 1 0,-7-1 0,7-5 0,-5 4 0,12-3 0,-4 5 0,6 1 0,-7-1 0,6 1 0,-6-1 0,0-5 0,-2 3 0,-7-10 0,-1 10 0,1-4 0,0 0 0,-1 4 0,1-10 0,0 5 0,-1-1 0,1-3 0,-7 3 0,5 1 0,-11-5 0,5 5 0,-6-6 0,0 0 0,-1 0 0,1 0 0,-1 4 0,1-2 0,-1 2 0,1-4 0,6 0 0,-5 0 0,5 0 0,-6 0 0,0 0 0,-1 0 0,-4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35.63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0 149 16383,'54'0'0,"1"0"0,-29 0 0,14 0 0,-6 0 0,0 0 0,-2 0 0,1 0 0,-7 0 0,7 0 0,-1 0 0,-5 6 0,5-5 0,-7 10 0,-7-9 0,5 9 0,-4-10 0,5 4 0,-6 0 0,6-4 0,-12 4 0,11 1 0,-11-5 0,11 5 0,-10-6 0,4 0 0,-1 0 0,-3 4 0,8-3 0,-9 4 0,15-5 0,-14 0 0,9 0 0,-5 0 0,-5 0 0,10 0 0,-10 0 0,14 0 0,-13 0 0,15 0 0,-16 0 0,11 0 0,-5 0 0,7 0 0,0 0 0,7 0 0,-5 0 0,32 0 0,-34 0 0,25 0 0,-38 0 0,5 0 0,0 0 0,-5 0 0,11 0 0,-11 0 0,11 0 0,-4 0 0,-1 0 0,-1 0 0,0 0 0,-5 0 0,12 0 0,-12 0 0,11-5 0,-11 3 0,11-3 0,-10 5 0,10-6 0,-11 5 0,11-4 0,-4 5 0,-1 0 0,5 0 0,-5 0 0,7 0 0,0-6 0,-1 5 0,1-5 0,0 6 0,18 0 0,-14 0 0,22-6 0,-24 4 0,13-4 0,-6 6 0,0-5 0,6 3 0,-14-3 0,13-1 0,-12 4 0,13-10 0,-14 10 0,7-4 0,-1 6 0,-5-6 0,5 5 0,-7-4 0,7 5 0,-6 0 0,6-6 0,0 5 0,-5-5 0,5 1 0,1 3 0,-7-3 0,14-1 0,-13 4 0,13-10 0,-6 10 0,0-9 0,6 9 0,-6-10 0,8 11 0,11-11 0,-9 11 0,9-5 0,-19 6 0,6 0 0,-13-5 0,5 4 0,-7-5 0,0 6 0,-7 0 0,5 0 0,-11 0 0,5 0 0,6 0 0,13 0 0,26 0 0,3 0 0,19 0 0,3 0 0,-37 0 0,1 0 0,0 0 0,-1 0 0,49 0 0,-13 0 0,-11 0 0,-2 0 0,-10 0 0,-2 0 0,-8 0 0,-2 0 0,-9 0 0,-8 0 0,-2 0 0,-7 0 0,0 0 0,-1 6 0,1-5 0,-7 4 0,-1-5 0,5 0 0,-9 0 0,15 0 0,-15 5 0,3-4 0,1 4 0,-4-5 0,15 0 0,-9 0 0,4 0 0,1 0 0,-6 0 0,7 0 0,-1 0 0,1 0 0,-1 0 0,9 0 0,-7 0 0,7 0 0,-1 0 0,-6 0 0,7 0 0,-1 0 0,-5 0 0,5 0 0,-8 0 0,9 0 0,-7 0 0,6 0 0,-7 0 0,0 0 0,-7 0 0,5 0 0,-4 0 0,6 0 0,-1 0 0,8 0 0,-5 0 0,-1 0 0,-3 0 0,-5 0 0,1 0 0,4 0 0,-11 0 0,11 0 0,-10-5 0,10 4 0,-5-4 0,7 0 0,-1 4 0,1-5 0,-1 1 0,-5 3 0,9-3 0,-9 5 0,5 0 0,-7 0 0,-1 0 0,-3 0 0,8 0 0,-3 0 0,-1 0 0,0 0 0,-1 0 0,0 0 0,1 0 0,2 0 0,-7 0 0,15 0 0,-14 0 0,9 0 0,-7 0 0,-3 0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39.2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0 114 16383,'61'0'0,"-12"0"0,0 0 0,-12 0 0,14 0 0,-17 0 0,15 0 0,-13 0 0,8 0 0,-4 0 0,-14 0 0,14 0 0,-13 0 0,5 0 0,0 0 0,-5 0 0,5 0 0,-7 0 0,0 0 0,-1 0 0,1 0 0,-1 0 0,1 0 0,0 0 0,-1 0 0,1 0 0,0 0 0,0 0 0,7 0 0,-6 0 0,7 0 0,-9 0 0,9 0 0,-7 0 0,6 0 0,-7 0 0,7 0 0,-5 0 0,13 0 0,-13 0 0,12 0 0,-12 0 0,5 0 0,-7 0 0,7 0 0,13 0 0,-1 0 0,9 0 0,-11 0 0,9 0 0,-7 0 0,16 0 0,-15 0 0,15 0 0,-16 0 0,16 0 0,-16 0 0,7 0 0,-10 0 0,10 0 0,-7 0 0,7-6 0,0 4 0,2-4 0,1 6 0,6-7 0,-7 6 0,9-6 0,1 7 0,-10 0 0,7 0 0,-17-7 0,17 6 0,-16-5 0,7 6 0,10-7 0,-14 0 0,22-1 0,-25 2 0,7 0 0,-16 4 0,4-4 0,-5 6 0,8 0 0,0 0 0,-1 0 0,1 0 0,0-6 0,9 4 0,-7-4 0,17 6 0,-17-6 0,7 4 0,-17-4 0,5 6 0,-12 0 0,5 0 0,-8 0 0,1 0 0,0 0 0,-7 0 0,5 0 0,1 0 0,10 0 0,15 0 0,15 0 0,10 0 0,12 8 0,-2 1 0,2 8 0,-1-8 0,-9 6 0,-3-13 0,-11 12 0,-8-13 0,-3 6 0,-10 0 0,-6-6 0,-3 5 0,-7 0 0,-1-5 0,8 11 0,-5-11 0,12 5 0,-12-6 0,13 0 0,-6 0 0,8 0 0,-8 0 0,6 0 0,-13 0 0,5 0 0,-7 0 0,7 0 0,-6 0 0,6 0 0,-7 0 0,7 0 0,-5 0 0,13 0 0,-14 0 0,14 0 0,-13 0 0,5 0 0,-7 0 0,0 0 0,-1 0 0,1 0 0,-1 0 0,1 0 0,4 0 0,-3 0 0,4 0 0,-6 0 0,1 0 0,0 0 0,-7 0 0,5-5 0,-11 3 0,11-3 0,-10 0 0,3 4 0,0-4 0,-4 5 0,8 0 0,-8-4 0,7 2 0,-3-2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9T13:15:42.78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0 196 16383,'75'0'0,"-12"0"0,-12 0 0,0 0 0,1 0 0,11 0 0,-1 0 0,-9 0 0,8 0 0,-8 0 0,20 0 0,-25 0 0,21 0 0,-24 0 0,18 0 0,-10 0 0,6 0 0,-15 0 0,15 0 0,-14 0 0,15 0 0,-16 0 0,16 0 0,-7 0 0,10 0 0,-1 0 0,19 0 0,-23 0 0,11 0 0,-27 0 0,-8 0 0,6 0 0,-6 0 0,0 0 0,6 0 0,-5 0 0,6 0 0,1-6 0,0 4 0,0-4 0,0 6 0,-1-6 0,-6 4 0,4-4 0,-12 1 0,13 3 0,-14-9 0,7 10 0,-1-4 0,-6-1 0,14 5 0,-13-10 0,13 9 0,-13-9 0,12 10 0,-12-4 0,23-1 0,-21 5 0,15-10 0,-12 9 0,-5-3 0,13-1 0,-14 4 0,14-10 0,-13 10 0,5-4 0,0 0 0,-6 4 0,14-4 0,-6 0 0,0 5 0,6-6 0,-5 7 0,-1-5 0,15 3 0,-20-3 0,20-1 0,-15 4 0,8-4 0,-8 6 0,6 0 0,-6 0 0,0 0 0,6 0 0,-5 0 0,6 0 0,-6 0 0,5 0 0,-3 0 0,-2 0 0,1 0 0,-18 0 0,6 0 0,-12 0 0,11 0 0,-11 0 0,11 0 0,-10 0 0,10 0 0,-11 0 0,11 0 0,-11 0 0,5 0 0,-1 0 0,0 0 0,1 0 0,3 0 0,-8 0 0,8 0 0,-3 0 0,0 5 0,4-4 0,-8 4 0,3-5 0,0 4 0,-4-2 0,8 2 0,-3-4 0,-1 0 0,11 0 0,-8 0 0,5 0 0,-1 0 0,-5 6 0,7-5 0,-1 5 0,1-6 0,0 5 0,-1-3 0,1 3 0,0-5 0,-1 6 0,1-5 0,0 4 0,7-5 0,-6 0 0,6 6 0,-7-5 0,-1 5 0,1-6 0,0 0 0,-1 0 0,-5 0 0,-2 0 0,0 0 0,-5 0 0,16 0 0,-15 0 0,9 0 0,-5 0 0,1 5 0,7-3 0,0 3 0,7-5 0,-5 6 0,5-5 0,-7 4 0,-7 0 0,5-4 0,-5 10 0,7-10 0,-7 9 0,13-8 0,-11 8 0,13-9 0,-1 5 0,-5-6 0,13 6 0,-14-5 0,7 6 0,-9-7 0,1 0 0,-7 0 0,-1 0 0,-2 4 0,3-2 0,-1 2 0,0-4 0,0 0 0,2 6 0,-1-5 0,5 5 0,-10-6 0,10 0 0,-11 0 0,4 4 0,1-2 0,-4 2 0,8-4 0,-9 0 0,8 5 0,-8-4 0,8 4 0,-4-5 0,0 0 0,5 0 0,-9 0 0,11 0 0,-10 0 0,4 0 0,-2 0 0,2 0 0,-1 0 0,4 0 0,-8 0 0,10 0 0,-10 0 0,11 0 0,-4 0 0,-1 0 0,6 0 0,-12 0 0,5 0 0,-2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06EA6919-2375-884F-8CE0-451C903F8564}" type="datetimeFigureOut">
              <a:rPr lang="en-US" smtClean="0"/>
              <a:pPr/>
              <a:t>5/27/22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0E1C2A4F-5931-1648-958C-871AD6548713}" type="slidenum">
              <a:rPr lang="en-US" smtClean="0"/>
              <a:pPr/>
              <a:t>‹#›</a:t>
            </a:fld>
            <a:endParaRPr lang="en-US" dirty="0"/>
          </a:p>
        </p:txBody>
      </p:sp>
    </p:spTree>
    <p:extLst>
      <p:ext uri="{BB962C8B-B14F-4D97-AF65-F5344CB8AC3E}">
        <p14:creationId xmlns:p14="http://schemas.microsoft.com/office/powerpoint/2010/main" val="1427181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5648293-2628-4091-BED1-7FD9F7535785}" type="slidenum">
              <a:rPr lang="en-US" smtClean="0"/>
              <a:pPr>
                <a:defRPr/>
              </a:pPr>
              <a:t>20</a:t>
            </a:fld>
            <a:endParaRPr lang="en-US"/>
          </a:p>
        </p:txBody>
      </p:sp>
    </p:spTree>
    <p:extLst>
      <p:ext uri="{BB962C8B-B14F-4D97-AF65-F5344CB8AC3E}">
        <p14:creationId xmlns:p14="http://schemas.microsoft.com/office/powerpoint/2010/main" val="195608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5648293-2628-4091-BED1-7FD9F7535785}" type="slidenum">
              <a:rPr lang="en-US" smtClean="0"/>
              <a:pPr>
                <a:defRPr/>
              </a:pPr>
              <a:t>40</a:t>
            </a:fld>
            <a:endParaRPr lang="en-US"/>
          </a:p>
        </p:txBody>
      </p:sp>
    </p:spTree>
    <p:extLst>
      <p:ext uri="{BB962C8B-B14F-4D97-AF65-F5344CB8AC3E}">
        <p14:creationId xmlns:p14="http://schemas.microsoft.com/office/powerpoint/2010/main" val="92605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974f6f6cf6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974f6f6cf6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userDrawn="1">
  <p:cSld name="Title Slide">
    <p:spTree>
      <p:nvGrpSpPr>
        <p:cNvPr id="1" name="Shape 17"/>
        <p:cNvGrpSpPr/>
        <p:nvPr/>
      </p:nvGrpSpPr>
      <p:grpSpPr>
        <a:xfrm>
          <a:off x="0" y="0"/>
          <a:ext cx="0" cy="0"/>
          <a:chOff x="0" y="0"/>
          <a:chExt cx="0" cy="0"/>
        </a:xfrm>
      </p:grpSpPr>
      <p:grpSp>
        <p:nvGrpSpPr>
          <p:cNvPr id="18" name="Google Shape;18;p2"/>
          <p:cNvGrpSpPr/>
          <p:nvPr/>
        </p:nvGrpSpPr>
        <p:grpSpPr>
          <a:xfrm>
            <a:off x="22051" y="391250"/>
            <a:ext cx="12192002" cy="6858000"/>
            <a:chOff x="-1" y="0"/>
            <a:chExt cx="12192002" cy="6858000"/>
          </a:xfrm>
        </p:grpSpPr>
        <p:cxnSp>
          <p:nvCxnSpPr>
            <p:cNvPr id="19" name="Google Shape;19;p2"/>
            <p:cNvCxnSpPr/>
            <p:nvPr/>
          </p:nvCxnSpPr>
          <p:spPr>
            <a:xfrm>
              <a:off x="610194"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0" name="Google Shape;20;p2"/>
            <p:cNvCxnSpPr/>
            <p:nvPr/>
          </p:nvCxnSpPr>
          <p:spPr>
            <a:xfrm>
              <a:off x="1829332"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1" name="Google Shape;21;p2"/>
            <p:cNvCxnSpPr/>
            <p:nvPr/>
          </p:nvCxnSpPr>
          <p:spPr>
            <a:xfrm>
              <a:off x="3048470"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2" name="Google Shape;22;p2"/>
            <p:cNvCxnSpPr/>
            <p:nvPr/>
          </p:nvCxnSpPr>
          <p:spPr>
            <a:xfrm>
              <a:off x="4267608"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3" name="Google Shape;23;p2"/>
            <p:cNvCxnSpPr/>
            <p:nvPr/>
          </p:nvCxnSpPr>
          <p:spPr>
            <a:xfrm>
              <a:off x="5486746"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4" name="Google Shape;24;p2"/>
            <p:cNvCxnSpPr/>
            <p:nvPr/>
          </p:nvCxnSpPr>
          <p:spPr>
            <a:xfrm>
              <a:off x="6705884"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5" name="Google Shape;25;p2"/>
            <p:cNvCxnSpPr/>
            <p:nvPr/>
          </p:nvCxnSpPr>
          <p:spPr>
            <a:xfrm>
              <a:off x="7925022"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6" name="Google Shape;26;p2"/>
            <p:cNvCxnSpPr/>
            <p:nvPr/>
          </p:nvCxnSpPr>
          <p:spPr>
            <a:xfrm>
              <a:off x="9144160"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7" name="Google Shape;27;p2"/>
            <p:cNvCxnSpPr/>
            <p:nvPr/>
          </p:nvCxnSpPr>
          <p:spPr>
            <a:xfrm>
              <a:off x="10363298"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8" name="Google Shape;28;p2"/>
            <p:cNvCxnSpPr/>
            <p:nvPr/>
          </p:nvCxnSpPr>
          <p:spPr>
            <a:xfrm>
              <a:off x="11582436" y="0"/>
              <a:ext cx="0"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29" name="Google Shape;29;p2"/>
            <p:cNvCxnSpPr/>
            <p:nvPr/>
          </p:nvCxnSpPr>
          <p:spPr>
            <a:xfrm>
              <a:off x="2819" y="386485"/>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0" name="Google Shape;30;p2"/>
            <p:cNvCxnSpPr/>
            <p:nvPr/>
          </p:nvCxnSpPr>
          <p:spPr>
            <a:xfrm>
              <a:off x="2819" y="1611181"/>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1" name="Google Shape;31;p2"/>
            <p:cNvCxnSpPr/>
            <p:nvPr/>
          </p:nvCxnSpPr>
          <p:spPr>
            <a:xfrm>
              <a:off x="2819" y="2835877"/>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2" name="Google Shape;32;p2"/>
            <p:cNvCxnSpPr/>
            <p:nvPr/>
          </p:nvCxnSpPr>
          <p:spPr>
            <a:xfrm>
              <a:off x="2819" y="4060573"/>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3" name="Google Shape;33;p2"/>
            <p:cNvCxnSpPr/>
            <p:nvPr/>
          </p:nvCxnSpPr>
          <p:spPr>
            <a:xfrm>
              <a:off x="2819" y="5285269"/>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4" name="Google Shape;34;p2"/>
            <p:cNvCxnSpPr/>
            <p:nvPr/>
          </p:nvCxnSpPr>
          <p:spPr>
            <a:xfrm>
              <a:off x="2819" y="6509965"/>
              <a:ext cx="12188952" cy="0"/>
            </a:xfrm>
            <a:prstGeom prst="straightConnector1">
              <a:avLst/>
            </a:prstGeom>
            <a:noFill/>
            <a:ln w="9525" cap="flat" cmpd="sng">
              <a:solidFill>
                <a:srgbClr val="D8D8D8">
                  <a:alpha val="24705"/>
                </a:srgbClr>
              </a:solidFill>
              <a:prstDash val="solid"/>
              <a:miter lim="800000"/>
              <a:headEnd type="none" w="sm" len="sm"/>
              <a:tailEnd type="none" w="sm" len="sm"/>
            </a:ln>
          </p:spPr>
        </p:cxnSp>
        <p:grpSp>
          <p:nvGrpSpPr>
            <p:cNvPr id="35" name="Google Shape;35;p2"/>
            <p:cNvGrpSpPr/>
            <p:nvPr/>
          </p:nvGrpSpPr>
          <p:grpSpPr>
            <a:xfrm>
              <a:off x="-1" y="0"/>
              <a:ext cx="12192001" cy="6858000"/>
              <a:chOff x="-1" y="0"/>
              <a:chExt cx="12192001" cy="6858000"/>
            </a:xfrm>
          </p:grpSpPr>
          <p:cxnSp>
            <p:nvCxnSpPr>
              <p:cNvPr id="36" name="Google Shape;36;p2"/>
              <p:cNvCxnSpPr/>
              <p:nvPr/>
            </p:nvCxnSpPr>
            <p:spPr>
              <a:xfrm>
                <a:off x="225425"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7" name="Google Shape;37;p2"/>
              <p:cNvCxnSpPr/>
              <p:nvPr/>
            </p:nvCxnSpPr>
            <p:spPr>
              <a:xfrm>
                <a:off x="1449154"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8" name="Google Shape;38;p2"/>
              <p:cNvCxnSpPr/>
              <p:nvPr/>
            </p:nvCxnSpPr>
            <p:spPr>
              <a:xfrm>
                <a:off x="2665982"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39" name="Google Shape;39;p2"/>
              <p:cNvCxnSpPr/>
              <p:nvPr/>
            </p:nvCxnSpPr>
            <p:spPr>
              <a:xfrm>
                <a:off x="3885119"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0" name="Google Shape;40;p2"/>
              <p:cNvCxnSpPr/>
              <p:nvPr/>
            </p:nvCxnSpPr>
            <p:spPr>
              <a:xfrm>
                <a:off x="5106502"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grpSp>
            <p:nvGrpSpPr>
              <p:cNvPr id="41" name="Google Shape;41;p2"/>
              <p:cNvGrpSpPr/>
              <p:nvPr/>
            </p:nvGrpSpPr>
            <p:grpSpPr>
              <a:xfrm>
                <a:off x="6327885" y="0"/>
                <a:ext cx="5864115" cy="5898673"/>
                <a:chOff x="6327885" y="0"/>
                <a:chExt cx="5864115" cy="5898673"/>
              </a:xfrm>
            </p:grpSpPr>
            <p:cxnSp>
              <p:nvCxnSpPr>
                <p:cNvPr id="42" name="Google Shape;42;p2"/>
                <p:cNvCxnSpPr/>
                <p:nvPr/>
              </p:nvCxnSpPr>
              <p:spPr>
                <a:xfrm>
                  <a:off x="6327885" y="0"/>
                  <a:ext cx="5864115" cy="5898673"/>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3" name="Google Shape;43;p2"/>
                <p:cNvCxnSpPr/>
                <p:nvPr/>
              </p:nvCxnSpPr>
              <p:spPr>
                <a:xfrm>
                  <a:off x="7549268" y="0"/>
                  <a:ext cx="4642732" cy="4672425"/>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4" name="Google Shape;44;p2"/>
                <p:cNvCxnSpPr/>
                <p:nvPr/>
              </p:nvCxnSpPr>
              <p:spPr>
                <a:xfrm>
                  <a:off x="8772997" y="0"/>
                  <a:ext cx="3419003" cy="345674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5" name="Google Shape;45;p2"/>
                <p:cNvCxnSpPr/>
                <p:nvPr/>
              </p:nvCxnSpPr>
              <p:spPr>
                <a:xfrm>
                  <a:off x="9982200" y="0"/>
                  <a:ext cx="2209800" cy="222646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6" name="Google Shape;46;p2"/>
                <p:cNvCxnSpPr/>
                <p:nvPr/>
              </p:nvCxnSpPr>
              <p:spPr>
                <a:xfrm>
                  <a:off x="11199019" y="0"/>
                  <a:ext cx="992981" cy="1002506"/>
                </a:xfrm>
                <a:prstGeom prst="straightConnector1">
                  <a:avLst/>
                </a:prstGeom>
                <a:noFill/>
                <a:ln w="9525" cap="flat" cmpd="sng">
                  <a:solidFill>
                    <a:srgbClr val="D8D8D8">
                      <a:alpha val="24705"/>
                    </a:srgbClr>
                  </a:solidFill>
                  <a:prstDash val="solid"/>
                  <a:miter lim="800000"/>
                  <a:headEnd type="none" w="sm" len="sm"/>
                  <a:tailEnd type="none" w="sm" len="sm"/>
                </a:ln>
              </p:spPr>
            </p:cxnSp>
          </p:grpSp>
          <p:cxnSp>
            <p:nvCxnSpPr>
              <p:cNvPr id="47" name="Google Shape;47;p2"/>
              <p:cNvCxnSpPr/>
              <p:nvPr/>
            </p:nvCxnSpPr>
            <p:spPr>
              <a:xfrm rot="10800000">
                <a:off x="-1" y="1012053"/>
                <a:ext cx="5828811" cy="5845945"/>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8" name="Google Shape;48;p2"/>
              <p:cNvCxnSpPr/>
              <p:nvPr/>
            </p:nvCxnSpPr>
            <p:spPr>
              <a:xfrm rot="10800000">
                <a:off x="-1" y="2227340"/>
                <a:ext cx="4614781" cy="4630658"/>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49" name="Google Shape;49;p2"/>
              <p:cNvCxnSpPr/>
              <p:nvPr/>
            </p:nvCxnSpPr>
            <p:spPr>
              <a:xfrm rot="10800000">
                <a:off x="-1" y="3432149"/>
                <a:ext cx="3398419" cy="342584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0" name="Google Shape;50;p2"/>
              <p:cNvCxnSpPr/>
              <p:nvPr/>
            </p:nvCxnSpPr>
            <p:spPr>
              <a:xfrm rot="10800000">
                <a:off x="-1" y="4651431"/>
                <a:ext cx="2196496" cy="2206567"/>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1" name="Google Shape;51;p2"/>
              <p:cNvCxnSpPr/>
              <p:nvPr/>
            </p:nvCxnSpPr>
            <p:spPr>
              <a:xfrm rot="10800000">
                <a:off x="-1" y="5864453"/>
                <a:ext cx="987003" cy="993545"/>
              </a:xfrm>
              <a:prstGeom prst="straightConnector1">
                <a:avLst/>
              </a:prstGeom>
              <a:noFill/>
              <a:ln w="9525" cap="flat" cmpd="sng">
                <a:solidFill>
                  <a:srgbClr val="D8D8D8">
                    <a:alpha val="24705"/>
                  </a:srgbClr>
                </a:solidFill>
                <a:prstDash val="solid"/>
                <a:miter lim="800000"/>
                <a:headEnd type="none" w="sm" len="sm"/>
                <a:tailEnd type="none" w="sm" len="sm"/>
              </a:ln>
            </p:spPr>
          </p:cxnSp>
        </p:grpSp>
        <p:grpSp>
          <p:nvGrpSpPr>
            <p:cNvPr id="52" name="Google Shape;52;p2"/>
            <p:cNvGrpSpPr/>
            <p:nvPr/>
          </p:nvGrpSpPr>
          <p:grpSpPr>
            <a:xfrm flipH="1">
              <a:off x="0" y="0"/>
              <a:ext cx="12192001" cy="6858000"/>
              <a:chOff x="-1" y="0"/>
              <a:chExt cx="12192001" cy="6858000"/>
            </a:xfrm>
          </p:grpSpPr>
          <p:cxnSp>
            <p:nvCxnSpPr>
              <p:cNvPr id="53" name="Google Shape;53;p2"/>
              <p:cNvCxnSpPr/>
              <p:nvPr/>
            </p:nvCxnSpPr>
            <p:spPr>
              <a:xfrm>
                <a:off x="225425"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4" name="Google Shape;54;p2"/>
              <p:cNvCxnSpPr/>
              <p:nvPr/>
            </p:nvCxnSpPr>
            <p:spPr>
              <a:xfrm>
                <a:off x="1449154"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5" name="Google Shape;55;p2"/>
              <p:cNvCxnSpPr/>
              <p:nvPr/>
            </p:nvCxnSpPr>
            <p:spPr>
              <a:xfrm>
                <a:off x="2665982"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6" name="Google Shape;56;p2"/>
              <p:cNvCxnSpPr/>
              <p:nvPr/>
            </p:nvCxnSpPr>
            <p:spPr>
              <a:xfrm>
                <a:off x="3885119"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57" name="Google Shape;57;p2"/>
              <p:cNvCxnSpPr/>
              <p:nvPr/>
            </p:nvCxnSpPr>
            <p:spPr>
              <a:xfrm>
                <a:off x="5150644" y="0"/>
                <a:ext cx="6815931" cy="6858000"/>
              </a:xfrm>
              <a:prstGeom prst="straightConnector1">
                <a:avLst/>
              </a:prstGeom>
              <a:noFill/>
              <a:ln w="9525" cap="flat" cmpd="sng">
                <a:solidFill>
                  <a:srgbClr val="D8D8D8">
                    <a:alpha val="24705"/>
                  </a:srgbClr>
                </a:solidFill>
                <a:prstDash val="solid"/>
                <a:miter lim="800000"/>
                <a:headEnd type="none" w="sm" len="sm"/>
                <a:tailEnd type="none" w="sm" len="sm"/>
              </a:ln>
            </p:spPr>
          </p:cxnSp>
          <p:grpSp>
            <p:nvGrpSpPr>
              <p:cNvPr id="58" name="Google Shape;58;p2"/>
              <p:cNvGrpSpPr/>
              <p:nvPr/>
            </p:nvGrpSpPr>
            <p:grpSpPr>
              <a:xfrm>
                <a:off x="6327885" y="0"/>
                <a:ext cx="5864115" cy="5898673"/>
                <a:chOff x="6327885" y="0"/>
                <a:chExt cx="5864115" cy="5898673"/>
              </a:xfrm>
            </p:grpSpPr>
            <p:cxnSp>
              <p:nvCxnSpPr>
                <p:cNvPr id="59" name="Google Shape;59;p2"/>
                <p:cNvCxnSpPr/>
                <p:nvPr/>
              </p:nvCxnSpPr>
              <p:spPr>
                <a:xfrm>
                  <a:off x="6327885" y="0"/>
                  <a:ext cx="5864115" cy="5898673"/>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0" name="Google Shape;60;p2"/>
                <p:cNvCxnSpPr/>
                <p:nvPr/>
              </p:nvCxnSpPr>
              <p:spPr>
                <a:xfrm>
                  <a:off x="7549268" y="0"/>
                  <a:ext cx="4642732" cy="4672425"/>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1" name="Google Shape;61;p2"/>
                <p:cNvCxnSpPr/>
                <p:nvPr/>
              </p:nvCxnSpPr>
              <p:spPr>
                <a:xfrm>
                  <a:off x="8772997" y="0"/>
                  <a:ext cx="3419003" cy="345674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2" name="Google Shape;62;p2"/>
                <p:cNvCxnSpPr/>
                <p:nvPr/>
              </p:nvCxnSpPr>
              <p:spPr>
                <a:xfrm>
                  <a:off x="9982200" y="0"/>
                  <a:ext cx="2209800" cy="222646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3" name="Google Shape;63;p2"/>
                <p:cNvCxnSpPr/>
                <p:nvPr/>
              </p:nvCxnSpPr>
              <p:spPr>
                <a:xfrm>
                  <a:off x="11199019" y="0"/>
                  <a:ext cx="992981" cy="1002506"/>
                </a:xfrm>
                <a:prstGeom prst="straightConnector1">
                  <a:avLst/>
                </a:prstGeom>
                <a:noFill/>
                <a:ln w="9525" cap="flat" cmpd="sng">
                  <a:solidFill>
                    <a:srgbClr val="D8D8D8">
                      <a:alpha val="24705"/>
                    </a:srgbClr>
                  </a:solidFill>
                  <a:prstDash val="solid"/>
                  <a:miter lim="800000"/>
                  <a:headEnd type="none" w="sm" len="sm"/>
                  <a:tailEnd type="none" w="sm" len="sm"/>
                </a:ln>
              </p:spPr>
            </p:cxnSp>
          </p:grpSp>
          <p:cxnSp>
            <p:nvCxnSpPr>
              <p:cNvPr id="64" name="Google Shape;64;p2"/>
              <p:cNvCxnSpPr/>
              <p:nvPr/>
            </p:nvCxnSpPr>
            <p:spPr>
              <a:xfrm rot="10800000">
                <a:off x="-1" y="1012053"/>
                <a:ext cx="5828811" cy="5845945"/>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5" name="Google Shape;65;p2"/>
              <p:cNvCxnSpPr/>
              <p:nvPr/>
            </p:nvCxnSpPr>
            <p:spPr>
              <a:xfrm rot="10800000">
                <a:off x="-1" y="2227340"/>
                <a:ext cx="4614781" cy="4630658"/>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6" name="Google Shape;66;p2"/>
              <p:cNvCxnSpPr/>
              <p:nvPr/>
            </p:nvCxnSpPr>
            <p:spPr>
              <a:xfrm rot="10800000">
                <a:off x="-1" y="3432149"/>
                <a:ext cx="3398419" cy="3425849"/>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7" name="Google Shape;67;p2"/>
              <p:cNvCxnSpPr/>
              <p:nvPr/>
            </p:nvCxnSpPr>
            <p:spPr>
              <a:xfrm rot="10800000">
                <a:off x="-1" y="4651431"/>
                <a:ext cx="2196496" cy="2206567"/>
              </a:xfrm>
              <a:prstGeom prst="straightConnector1">
                <a:avLst/>
              </a:prstGeom>
              <a:noFill/>
              <a:ln w="9525" cap="flat" cmpd="sng">
                <a:solidFill>
                  <a:srgbClr val="D8D8D8">
                    <a:alpha val="24705"/>
                  </a:srgbClr>
                </a:solidFill>
                <a:prstDash val="solid"/>
                <a:miter lim="800000"/>
                <a:headEnd type="none" w="sm" len="sm"/>
                <a:tailEnd type="none" w="sm" len="sm"/>
              </a:ln>
            </p:spPr>
          </p:cxnSp>
          <p:cxnSp>
            <p:nvCxnSpPr>
              <p:cNvPr id="68" name="Google Shape;68;p2"/>
              <p:cNvCxnSpPr/>
              <p:nvPr/>
            </p:nvCxnSpPr>
            <p:spPr>
              <a:xfrm rot="10800000">
                <a:off x="-1" y="5864453"/>
                <a:ext cx="987003" cy="993545"/>
              </a:xfrm>
              <a:prstGeom prst="straightConnector1">
                <a:avLst/>
              </a:prstGeom>
              <a:noFill/>
              <a:ln w="9525" cap="flat" cmpd="sng">
                <a:solidFill>
                  <a:srgbClr val="D8D8D8">
                    <a:alpha val="24705"/>
                  </a:srgbClr>
                </a:solidFill>
                <a:prstDash val="solid"/>
                <a:miter lim="800000"/>
                <a:headEnd type="none" w="sm" len="sm"/>
                <a:tailEnd type="none" w="sm" len="sm"/>
              </a:ln>
            </p:spPr>
          </p:cxnSp>
        </p:grpSp>
      </p:grpSp>
      <p:sp>
        <p:nvSpPr>
          <p:cNvPr id="69" name="Google Shape;69;p2"/>
          <p:cNvSpPr txBox="1">
            <a:spLocks noGrp="1"/>
          </p:cNvSpPr>
          <p:nvPr>
            <p:ph type="ctrTitle" hasCustomPrompt="1"/>
          </p:nvPr>
        </p:nvSpPr>
        <p:spPr>
          <a:xfrm>
            <a:off x="1293845" y="1944903"/>
            <a:ext cx="9604310" cy="2341887"/>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2"/>
              </a:buClr>
              <a:buSzPts val="8000"/>
              <a:buFont typeface="Arial"/>
              <a:buNone/>
              <a:defRPr sz="4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IN" dirty="0"/>
              <a:t>Topic: Essential Engineering Skills in Big Data Analytics Using R, Python and Spark Ecosystem</a:t>
            </a:r>
            <a:endParaRPr dirty="0"/>
          </a:p>
        </p:txBody>
      </p:sp>
      <p:sp>
        <p:nvSpPr>
          <p:cNvPr id="70" name="Google Shape;70;p2"/>
          <p:cNvSpPr txBox="1">
            <a:spLocks noGrp="1"/>
          </p:cNvSpPr>
          <p:nvPr>
            <p:ph type="subTitle" idx="1" hasCustomPrompt="1"/>
          </p:nvPr>
        </p:nvSpPr>
        <p:spPr>
          <a:xfrm>
            <a:off x="1295403" y="4495174"/>
            <a:ext cx="9601195" cy="65691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2000"/>
              <a:buNone/>
              <a:defRPr sz="1600" b="0">
                <a:solidFill>
                  <a:schemeClr val="accent1"/>
                </a:solidFill>
              </a:defRPr>
            </a:lvl1pPr>
            <a:lvl2pPr lvl="1" algn="ctr">
              <a:lnSpc>
                <a:spcPct val="90000"/>
              </a:lnSpc>
              <a:spcBef>
                <a:spcPts val="1200"/>
              </a:spcBef>
              <a:spcAft>
                <a:spcPts val="0"/>
              </a:spcAft>
              <a:buSzPts val="2000"/>
              <a:buNone/>
              <a:defRPr sz="2000"/>
            </a:lvl2pPr>
            <a:lvl3pPr lvl="2" algn="ctr">
              <a:lnSpc>
                <a:spcPct val="90000"/>
              </a:lnSpc>
              <a:spcBef>
                <a:spcPts val="800"/>
              </a:spcBef>
              <a:spcAft>
                <a:spcPts val="0"/>
              </a:spcAft>
              <a:buSzPts val="1800"/>
              <a:buNone/>
              <a:defRPr sz="1800"/>
            </a:lvl3pPr>
            <a:lvl4pPr lvl="3" algn="ctr">
              <a:lnSpc>
                <a:spcPct val="90000"/>
              </a:lnSpc>
              <a:spcBef>
                <a:spcPts val="800"/>
              </a:spcBef>
              <a:spcAft>
                <a:spcPts val="0"/>
              </a:spcAft>
              <a:buSzPts val="1600"/>
              <a:buNone/>
              <a:defRPr sz="1600"/>
            </a:lvl4pPr>
            <a:lvl5pPr lvl="4" algn="ctr">
              <a:lnSpc>
                <a:spcPct val="90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600"/>
              </a:spcBef>
              <a:spcAft>
                <a:spcPts val="0"/>
              </a:spcAft>
              <a:buSzPts val="1600"/>
              <a:buNone/>
              <a:defRPr sz="1600"/>
            </a:lvl7pPr>
            <a:lvl8pPr lvl="7" algn="ctr">
              <a:lnSpc>
                <a:spcPct val="90000"/>
              </a:lnSpc>
              <a:spcBef>
                <a:spcPts val="600"/>
              </a:spcBef>
              <a:spcAft>
                <a:spcPts val="0"/>
              </a:spcAft>
              <a:buSzPts val="1600"/>
              <a:buNone/>
              <a:defRPr sz="1600"/>
            </a:lvl8pPr>
            <a:lvl9pPr lvl="8" algn="ctr">
              <a:lnSpc>
                <a:spcPct val="90000"/>
              </a:lnSpc>
              <a:spcBef>
                <a:spcPts val="600"/>
              </a:spcBef>
              <a:spcAft>
                <a:spcPts val="0"/>
              </a:spcAft>
              <a:buSzPts val="1600"/>
              <a:buNone/>
              <a:defRPr sz="1600"/>
            </a:lvl9pPr>
          </a:lstStyle>
          <a:p>
            <a:pPr marL="0"/>
            <a:r>
              <a:rPr lang="en-IN" sz="1600" b="1" dirty="0"/>
              <a:t>Sub-Topics: Naïve Bayes Algorithm; Bias-Variance </a:t>
            </a:r>
            <a:r>
              <a:rPr lang="en-IN" sz="1600" b="1" dirty="0" err="1"/>
              <a:t>Tradeoff</a:t>
            </a:r>
            <a:r>
              <a:rPr lang="en-IN" sz="1600" b="1" dirty="0"/>
              <a:t>; k-Fold Cross Validation; Regularization: Ridge Regression, LASSO Regression, Elastic Nets Regression</a:t>
            </a:r>
            <a:endParaRPr lang="en-US" sz="1400" dirty="0">
              <a:solidFill>
                <a:srgbClr val="FF5241"/>
              </a:solidFill>
            </a:endParaRPr>
          </a:p>
        </p:txBody>
      </p:sp>
      <p:cxnSp>
        <p:nvCxnSpPr>
          <p:cNvPr id="71" name="Google Shape;71;p2"/>
          <p:cNvCxnSpPr>
            <a:cxnSpLocks/>
          </p:cNvCxnSpPr>
          <p:nvPr/>
        </p:nvCxnSpPr>
        <p:spPr>
          <a:xfrm>
            <a:off x="1295400" y="4394261"/>
            <a:ext cx="9601200" cy="0"/>
          </a:xfrm>
          <a:prstGeom prst="straightConnector1">
            <a:avLst/>
          </a:prstGeom>
          <a:noFill/>
          <a:ln w="12700" cap="flat" cmpd="sng">
            <a:solidFill>
              <a:schemeClr val="accent1"/>
            </a:solidFill>
            <a:prstDash val="solid"/>
            <a:miter lim="800000"/>
            <a:headEnd type="none" w="sm" len="sm"/>
            <a:tailEnd type="none" w="sm" len="sm"/>
          </a:ln>
        </p:spPr>
      </p:cxnSp>
      <p:pic>
        <p:nvPicPr>
          <p:cNvPr id="72" name="Google Shape;72;p2"/>
          <p:cNvPicPr preferRelativeResize="0"/>
          <p:nvPr/>
        </p:nvPicPr>
        <p:blipFill>
          <a:blip r:embed="rId2">
            <a:alphaModFix/>
          </a:blip>
          <a:stretch>
            <a:fillRect/>
          </a:stretch>
        </p:blipFill>
        <p:spPr>
          <a:xfrm>
            <a:off x="10587601" y="391250"/>
            <a:ext cx="1016426" cy="1016426"/>
          </a:xfrm>
          <a:prstGeom prst="rect">
            <a:avLst/>
          </a:prstGeom>
          <a:noFill/>
          <a:ln>
            <a:noFill/>
          </a:ln>
        </p:spPr>
      </p:pic>
      <p:sp>
        <p:nvSpPr>
          <p:cNvPr id="73" name="Google Shape;73;p2"/>
          <p:cNvSpPr txBox="1">
            <a:spLocks noGrp="1"/>
          </p:cNvSpPr>
          <p:nvPr>
            <p:ph type="sldNum" idx="12"/>
          </p:nvPr>
        </p:nvSpPr>
        <p:spPr>
          <a:xfrm>
            <a:off x="11058036" y="6601079"/>
            <a:ext cx="918900" cy="2223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000000"/>
                </a:solidFill>
                <a:latin typeface="Arial"/>
                <a:ea typeface="Arial"/>
                <a:cs typeface="Arial"/>
                <a:sym typeface="Arial"/>
              </a:defRPr>
            </a:lvl1pPr>
            <a:lvl2pPr marL="0" marR="0" lvl="1" indent="0" algn="r" rtl="0">
              <a:spcBef>
                <a:spcPts val="0"/>
              </a:spcBef>
              <a:buNone/>
              <a:defRPr sz="1100" b="0" i="0" u="none" strike="noStrike" cap="none">
                <a:solidFill>
                  <a:srgbClr val="000000"/>
                </a:solidFill>
                <a:latin typeface="Arial"/>
                <a:ea typeface="Arial"/>
                <a:cs typeface="Arial"/>
                <a:sym typeface="Arial"/>
              </a:defRPr>
            </a:lvl2pPr>
            <a:lvl3pPr marL="0" marR="0" lvl="2" indent="0" algn="r" rtl="0">
              <a:spcBef>
                <a:spcPts val="0"/>
              </a:spcBef>
              <a:buNone/>
              <a:defRPr sz="1100" b="0" i="0" u="none" strike="noStrike" cap="none">
                <a:solidFill>
                  <a:srgbClr val="000000"/>
                </a:solidFill>
                <a:latin typeface="Arial"/>
                <a:ea typeface="Arial"/>
                <a:cs typeface="Arial"/>
                <a:sym typeface="Arial"/>
              </a:defRPr>
            </a:lvl3pPr>
            <a:lvl4pPr marL="0" marR="0" lvl="3" indent="0" algn="r" rtl="0">
              <a:spcBef>
                <a:spcPts val="0"/>
              </a:spcBef>
              <a:buNone/>
              <a:defRPr sz="1100" b="0" i="0" u="none" strike="noStrike" cap="none">
                <a:solidFill>
                  <a:srgbClr val="000000"/>
                </a:solidFill>
                <a:latin typeface="Arial"/>
                <a:ea typeface="Arial"/>
                <a:cs typeface="Arial"/>
                <a:sym typeface="Arial"/>
              </a:defRPr>
            </a:lvl4pPr>
            <a:lvl5pPr marL="0" marR="0" lvl="4" indent="0" algn="r" rtl="0">
              <a:spcBef>
                <a:spcPts val="0"/>
              </a:spcBef>
              <a:buNone/>
              <a:defRPr sz="1100" b="0" i="0" u="none" strike="noStrike" cap="none">
                <a:solidFill>
                  <a:srgbClr val="000000"/>
                </a:solidFill>
                <a:latin typeface="Arial"/>
                <a:ea typeface="Arial"/>
                <a:cs typeface="Arial"/>
                <a:sym typeface="Arial"/>
              </a:defRPr>
            </a:lvl5pPr>
            <a:lvl6pPr marL="0" marR="0" lvl="5" indent="0" algn="r" rtl="0">
              <a:spcBef>
                <a:spcPts val="0"/>
              </a:spcBef>
              <a:buNone/>
              <a:defRPr sz="1100" b="0" i="0" u="none" strike="noStrike" cap="none">
                <a:solidFill>
                  <a:srgbClr val="000000"/>
                </a:solidFill>
                <a:latin typeface="Arial"/>
                <a:ea typeface="Arial"/>
                <a:cs typeface="Arial"/>
                <a:sym typeface="Arial"/>
              </a:defRPr>
            </a:lvl6pPr>
            <a:lvl7pPr marL="0" marR="0" lvl="6" indent="0" algn="r" rtl="0">
              <a:spcBef>
                <a:spcPts val="0"/>
              </a:spcBef>
              <a:buNone/>
              <a:defRPr sz="1100" b="0" i="0" u="none" strike="noStrike" cap="none">
                <a:solidFill>
                  <a:srgbClr val="000000"/>
                </a:solidFill>
                <a:latin typeface="Arial"/>
                <a:ea typeface="Arial"/>
                <a:cs typeface="Arial"/>
                <a:sym typeface="Arial"/>
              </a:defRPr>
            </a:lvl7pPr>
            <a:lvl8pPr marL="0" marR="0" lvl="7" indent="0" algn="r" rtl="0">
              <a:spcBef>
                <a:spcPts val="0"/>
              </a:spcBef>
              <a:buNone/>
              <a:defRPr sz="1100" b="0" i="0" u="none" strike="noStrike" cap="none">
                <a:solidFill>
                  <a:srgbClr val="000000"/>
                </a:solidFill>
                <a:latin typeface="Arial"/>
                <a:ea typeface="Arial"/>
                <a:cs typeface="Arial"/>
                <a:sym typeface="Arial"/>
              </a:defRPr>
            </a:lvl8pPr>
            <a:lvl9pPr marL="0" marR="0" lvl="8" indent="0" algn="r" rtl="0">
              <a:spcBef>
                <a:spcPts val="0"/>
              </a:spcBef>
              <a:buNone/>
              <a:defRPr sz="11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11" name="TextBox 10">
            <a:extLst>
              <a:ext uri="{FF2B5EF4-FFF2-40B4-BE49-F238E27FC236}">
                <a16:creationId xmlns:a16="http://schemas.microsoft.com/office/drawing/2014/main" id="{A8D04D29-AA0C-9C4E-ACA9-B14CD828237E}"/>
              </a:ext>
            </a:extLst>
          </p:cNvPr>
          <p:cNvSpPr txBox="1"/>
          <p:nvPr userDrawn="1"/>
        </p:nvSpPr>
        <p:spPr>
          <a:xfrm>
            <a:off x="12719538" y="3188677"/>
            <a:ext cx="184731" cy="307777"/>
          </a:xfrm>
          <a:prstGeom prst="rect">
            <a:avLst/>
          </a:prstGeom>
          <a:noFill/>
        </p:spPr>
        <p:txBody>
          <a:bodyPr wrap="none" rtlCol="0">
            <a:spAutoFit/>
          </a:bodyPr>
          <a:lstStyle/>
          <a:p>
            <a:endParaRPr lang="en-US"/>
          </a:p>
        </p:txBody>
      </p:sp>
      <p:sp>
        <p:nvSpPr>
          <p:cNvPr id="4" name="Content Placeholder 3">
            <a:extLst>
              <a:ext uri="{FF2B5EF4-FFF2-40B4-BE49-F238E27FC236}">
                <a16:creationId xmlns:a16="http://schemas.microsoft.com/office/drawing/2014/main" id="{F405FBD9-5555-F34C-9F4E-627981B6EDB2}"/>
              </a:ext>
            </a:extLst>
          </p:cNvPr>
          <p:cNvSpPr>
            <a:spLocks noGrp="1"/>
          </p:cNvSpPr>
          <p:nvPr>
            <p:ph sz="quarter" idx="13" hasCustomPrompt="1"/>
          </p:nvPr>
        </p:nvSpPr>
        <p:spPr>
          <a:xfrm>
            <a:off x="1309688" y="5284788"/>
            <a:ext cx="4792771" cy="474662"/>
          </a:xfrm>
          <a:ln w="6350">
            <a:noFill/>
            <a:prstDash val="dash"/>
            <a:extLst>
              <a:ext uri="{C807C97D-BFC1-408E-A445-0C87EB9F89A2}">
                <ask:lineSketchStyleProps xmlns:ask="http://schemas.microsoft.com/office/drawing/2018/sketchyshapes" sd="1219033472">
                  <a:custGeom>
                    <a:avLst/>
                    <a:gdLst>
                      <a:gd name="connsiteX0" fmla="*/ 0 w 4792771"/>
                      <a:gd name="connsiteY0" fmla="*/ 0 h 474662"/>
                      <a:gd name="connsiteX1" fmla="*/ 636754 w 4792771"/>
                      <a:gd name="connsiteY1" fmla="*/ 0 h 474662"/>
                      <a:gd name="connsiteX2" fmla="*/ 1177652 w 4792771"/>
                      <a:gd name="connsiteY2" fmla="*/ 0 h 474662"/>
                      <a:gd name="connsiteX3" fmla="*/ 1958189 w 4792771"/>
                      <a:gd name="connsiteY3" fmla="*/ 0 h 474662"/>
                      <a:gd name="connsiteX4" fmla="*/ 2594943 w 4792771"/>
                      <a:gd name="connsiteY4" fmla="*/ 0 h 474662"/>
                      <a:gd name="connsiteX5" fmla="*/ 3231697 w 4792771"/>
                      <a:gd name="connsiteY5" fmla="*/ 0 h 474662"/>
                      <a:gd name="connsiteX6" fmla="*/ 4012234 w 4792771"/>
                      <a:gd name="connsiteY6" fmla="*/ 0 h 474662"/>
                      <a:gd name="connsiteX7" fmla="*/ 4792771 w 4792771"/>
                      <a:gd name="connsiteY7" fmla="*/ 0 h 474662"/>
                      <a:gd name="connsiteX8" fmla="*/ 4792771 w 4792771"/>
                      <a:gd name="connsiteY8" fmla="*/ 474662 h 474662"/>
                      <a:gd name="connsiteX9" fmla="*/ 4203945 w 4792771"/>
                      <a:gd name="connsiteY9" fmla="*/ 474662 h 474662"/>
                      <a:gd name="connsiteX10" fmla="*/ 3519263 w 4792771"/>
                      <a:gd name="connsiteY10" fmla="*/ 474662 h 474662"/>
                      <a:gd name="connsiteX11" fmla="*/ 2834582 w 4792771"/>
                      <a:gd name="connsiteY11" fmla="*/ 474662 h 474662"/>
                      <a:gd name="connsiteX12" fmla="*/ 2197828 w 4792771"/>
                      <a:gd name="connsiteY12" fmla="*/ 474662 h 474662"/>
                      <a:gd name="connsiteX13" fmla="*/ 1417291 w 4792771"/>
                      <a:gd name="connsiteY13" fmla="*/ 474662 h 474662"/>
                      <a:gd name="connsiteX14" fmla="*/ 636754 w 4792771"/>
                      <a:gd name="connsiteY14" fmla="*/ 474662 h 474662"/>
                      <a:gd name="connsiteX15" fmla="*/ 0 w 4792771"/>
                      <a:gd name="connsiteY15" fmla="*/ 474662 h 474662"/>
                      <a:gd name="connsiteX16" fmla="*/ 0 w 4792771"/>
                      <a:gd name="connsiteY16" fmla="*/ 0 h 47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2771" h="474662" extrusionOk="0">
                        <a:moveTo>
                          <a:pt x="0" y="0"/>
                        </a:moveTo>
                        <a:cubicBezTo>
                          <a:pt x="277353" y="-23816"/>
                          <a:pt x="472978" y="-11434"/>
                          <a:pt x="636754" y="0"/>
                        </a:cubicBezTo>
                        <a:cubicBezTo>
                          <a:pt x="800530" y="11434"/>
                          <a:pt x="987106" y="9409"/>
                          <a:pt x="1177652" y="0"/>
                        </a:cubicBezTo>
                        <a:cubicBezTo>
                          <a:pt x="1368198" y="-9409"/>
                          <a:pt x="1799835" y="-24287"/>
                          <a:pt x="1958189" y="0"/>
                        </a:cubicBezTo>
                        <a:cubicBezTo>
                          <a:pt x="2116543" y="24287"/>
                          <a:pt x="2390159" y="24183"/>
                          <a:pt x="2594943" y="0"/>
                        </a:cubicBezTo>
                        <a:cubicBezTo>
                          <a:pt x="2799727" y="-24183"/>
                          <a:pt x="3059429" y="15007"/>
                          <a:pt x="3231697" y="0"/>
                        </a:cubicBezTo>
                        <a:cubicBezTo>
                          <a:pt x="3403965" y="-15007"/>
                          <a:pt x="3644122" y="34092"/>
                          <a:pt x="4012234" y="0"/>
                        </a:cubicBezTo>
                        <a:cubicBezTo>
                          <a:pt x="4380346" y="-34092"/>
                          <a:pt x="4620853" y="23466"/>
                          <a:pt x="4792771" y="0"/>
                        </a:cubicBezTo>
                        <a:cubicBezTo>
                          <a:pt x="4799240" y="148863"/>
                          <a:pt x="4796692" y="346867"/>
                          <a:pt x="4792771" y="474662"/>
                        </a:cubicBezTo>
                        <a:cubicBezTo>
                          <a:pt x="4671912" y="468085"/>
                          <a:pt x="4404899" y="487986"/>
                          <a:pt x="4203945" y="474662"/>
                        </a:cubicBezTo>
                        <a:cubicBezTo>
                          <a:pt x="4002991" y="461338"/>
                          <a:pt x="3797961" y="449726"/>
                          <a:pt x="3519263" y="474662"/>
                        </a:cubicBezTo>
                        <a:cubicBezTo>
                          <a:pt x="3240565" y="499598"/>
                          <a:pt x="3128112" y="499656"/>
                          <a:pt x="2834582" y="474662"/>
                        </a:cubicBezTo>
                        <a:cubicBezTo>
                          <a:pt x="2541052" y="449668"/>
                          <a:pt x="2455504" y="494864"/>
                          <a:pt x="2197828" y="474662"/>
                        </a:cubicBezTo>
                        <a:cubicBezTo>
                          <a:pt x="1940152" y="454460"/>
                          <a:pt x="1765720" y="484182"/>
                          <a:pt x="1417291" y="474662"/>
                        </a:cubicBezTo>
                        <a:cubicBezTo>
                          <a:pt x="1068862" y="465142"/>
                          <a:pt x="993750" y="512451"/>
                          <a:pt x="636754" y="474662"/>
                        </a:cubicBezTo>
                        <a:cubicBezTo>
                          <a:pt x="279758" y="436873"/>
                          <a:pt x="270761" y="500765"/>
                          <a:pt x="0" y="474662"/>
                        </a:cubicBezTo>
                        <a:cubicBezTo>
                          <a:pt x="2164" y="332362"/>
                          <a:pt x="11892" y="131819"/>
                          <a:pt x="0" y="0"/>
                        </a:cubicBezTo>
                        <a:close/>
                      </a:path>
                    </a:pathLst>
                  </a:custGeom>
                  <ask:type>
                    <ask:lineSketchNone/>
                  </ask:type>
                </ask:lineSketchStyleProps>
              </a:ext>
            </a:extLst>
          </a:ln>
          <a:effectLst/>
        </p:spPr>
        <p:txBody>
          <a:bodyPr anchor="ctr"/>
          <a:lstStyle>
            <a:lvl1pPr marL="0">
              <a:spcBef>
                <a:spcPts val="0"/>
              </a:spcBef>
              <a:buNone/>
              <a:defRPr sz="1600">
                <a:solidFill>
                  <a:srgbClr val="174862"/>
                </a:solidFill>
              </a:defRPr>
            </a:lvl1pPr>
          </a:lstStyle>
          <a:p>
            <a:pPr lvl="0"/>
            <a:r>
              <a:rPr lang="en-US" dirty="0"/>
              <a:t>Name of Presenter: </a:t>
            </a:r>
          </a:p>
        </p:txBody>
      </p:sp>
      <p:sp>
        <p:nvSpPr>
          <p:cNvPr id="74" name="Content Placeholder 3">
            <a:extLst>
              <a:ext uri="{FF2B5EF4-FFF2-40B4-BE49-F238E27FC236}">
                <a16:creationId xmlns:a16="http://schemas.microsoft.com/office/drawing/2014/main" id="{8FF7DBBE-18F2-EE43-B692-B705240C7082}"/>
              </a:ext>
            </a:extLst>
          </p:cNvPr>
          <p:cNvSpPr>
            <a:spLocks noGrp="1"/>
          </p:cNvSpPr>
          <p:nvPr>
            <p:ph sz="quarter" idx="14" hasCustomPrompt="1"/>
          </p:nvPr>
        </p:nvSpPr>
        <p:spPr>
          <a:xfrm>
            <a:off x="6102459" y="5284788"/>
            <a:ext cx="4792771" cy="474662"/>
          </a:xfrm>
          <a:ln w="6350">
            <a:noFill/>
            <a:prstDash val="dash"/>
          </a:ln>
        </p:spPr>
        <p:txBody>
          <a:bodyPr anchor="ctr"/>
          <a:lstStyle>
            <a:lvl1pPr marL="0">
              <a:spcBef>
                <a:spcPts val="0"/>
              </a:spcBef>
              <a:buNone/>
              <a:defRPr sz="1600">
                <a:solidFill>
                  <a:srgbClr val="174862"/>
                </a:solidFill>
              </a:defRPr>
            </a:lvl1pPr>
          </a:lstStyle>
          <a:p>
            <a:pPr lvl="0"/>
            <a:r>
              <a:rPr lang="en-GB" dirty="0"/>
              <a:t>Date of Class/Presentation: dd/mmm/</a:t>
            </a:r>
            <a:r>
              <a:rPr lang="en-GB" dirty="0" err="1"/>
              <a:t>yyyy</a:t>
            </a:r>
            <a:endParaRPr lang="en-US" dirty="0"/>
          </a:p>
        </p:txBody>
      </p:sp>
      <p:cxnSp>
        <p:nvCxnSpPr>
          <p:cNvPr id="7" name="Straight Connector 6">
            <a:extLst>
              <a:ext uri="{FF2B5EF4-FFF2-40B4-BE49-F238E27FC236}">
                <a16:creationId xmlns:a16="http://schemas.microsoft.com/office/drawing/2014/main" id="{453E9110-5CB1-D243-B3C9-A91140AEC24D}"/>
              </a:ext>
            </a:extLst>
          </p:cNvPr>
          <p:cNvCxnSpPr>
            <a:cxnSpLocks/>
          </p:cNvCxnSpPr>
          <p:nvPr userDrawn="1"/>
        </p:nvCxnSpPr>
        <p:spPr>
          <a:xfrm>
            <a:off x="6112079" y="5367264"/>
            <a:ext cx="0" cy="309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955A5E2-AE40-994D-981C-C4527B5E9D22}"/>
              </a:ext>
            </a:extLst>
          </p:cNvPr>
          <p:cNvCxnSpPr>
            <a:cxnSpLocks/>
          </p:cNvCxnSpPr>
          <p:nvPr userDrawn="1"/>
        </p:nvCxnSpPr>
        <p:spPr>
          <a:xfrm>
            <a:off x="1309688" y="5364655"/>
            <a:ext cx="0" cy="3092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39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98"/>
        <p:cNvGrpSpPr/>
        <p:nvPr/>
      </p:nvGrpSpPr>
      <p:grpSpPr>
        <a:xfrm>
          <a:off x="0" y="0"/>
          <a:ext cx="0" cy="0"/>
          <a:chOff x="0" y="0"/>
          <a:chExt cx="0" cy="0"/>
        </a:xfrm>
      </p:grpSpPr>
      <p:sp>
        <p:nvSpPr>
          <p:cNvPr id="4" name="Slide Number Placeholder 6">
            <a:extLst>
              <a:ext uri="{FF2B5EF4-FFF2-40B4-BE49-F238E27FC236}">
                <a16:creationId xmlns:a16="http://schemas.microsoft.com/office/drawing/2014/main" id="{F251A399-10D0-D248-A019-8167DDE867D7}"/>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tx1"/>
                </a:solidFill>
              </a:defRPr>
            </a:lvl1pPr>
          </a:lstStyle>
          <a:p>
            <a:fld id="{3E740BCE-3C00-FC48-989E-737EA97AF8DA}" type="slidenum">
              <a:rPr lang="en-US" smtClean="0"/>
              <a:pPr/>
              <a:t>‹#›</a:t>
            </a:fld>
            <a:endParaRPr lang="en-US"/>
          </a:p>
        </p:txBody>
      </p:sp>
    </p:spTree>
    <p:extLst>
      <p:ext uri="{BB962C8B-B14F-4D97-AF65-F5344CB8AC3E}">
        <p14:creationId xmlns:p14="http://schemas.microsoft.com/office/powerpoint/2010/main" val="71748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280"/>
        <p:cNvGrpSpPr/>
        <p:nvPr/>
      </p:nvGrpSpPr>
      <p:grpSpPr>
        <a:xfrm>
          <a:off x="0" y="0"/>
          <a:ext cx="0" cy="0"/>
          <a:chOff x="0" y="0"/>
          <a:chExt cx="0" cy="0"/>
        </a:xfrm>
      </p:grpSpPr>
      <p:sp>
        <p:nvSpPr>
          <p:cNvPr id="281" name="Google Shape;281;p12"/>
          <p:cNvSpPr txBox="1">
            <a:spLocks noGrp="1"/>
          </p:cNvSpPr>
          <p:nvPr>
            <p:ph type="title"/>
          </p:nvPr>
        </p:nvSpPr>
        <p:spPr>
          <a:xfrm>
            <a:off x="0" y="-9800"/>
            <a:ext cx="9601200" cy="699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82" name="Google Shape;282;p12"/>
          <p:cNvSpPr txBox="1">
            <a:spLocks noGrp="1"/>
          </p:cNvSpPr>
          <p:nvPr>
            <p:ph type="body" idx="1"/>
          </p:nvPr>
        </p:nvSpPr>
        <p:spPr>
          <a:xfrm rot="5400000">
            <a:off x="4191000" y="-914400"/>
            <a:ext cx="3809999" cy="960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600"/>
              </a:spcBef>
              <a:spcAft>
                <a:spcPts val="0"/>
              </a:spcAft>
              <a:buSzPts val="1800"/>
              <a:buChar char="▪"/>
              <a:defRPr/>
            </a:lvl7pPr>
            <a:lvl8pPr marL="3657600" lvl="7" indent="-342900" algn="l">
              <a:lnSpc>
                <a:spcPct val="90000"/>
              </a:lnSpc>
              <a:spcBef>
                <a:spcPts val="600"/>
              </a:spcBef>
              <a:spcAft>
                <a:spcPts val="0"/>
              </a:spcAft>
              <a:buSzPts val="1800"/>
              <a:buChar char="▪"/>
              <a:defRPr/>
            </a:lvl8pPr>
            <a:lvl9pPr marL="4114800" lvl="8" indent="-228600" algn="l">
              <a:lnSpc>
                <a:spcPct val="90000"/>
              </a:lnSpc>
              <a:spcBef>
                <a:spcPts val="600"/>
              </a:spcBef>
              <a:spcAft>
                <a:spcPts val="0"/>
              </a:spcAft>
              <a:buSzPts val="1800"/>
              <a:buNone/>
              <a:defRPr/>
            </a:lvl9pPr>
          </a:lstStyle>
          <a:p>
            <a:endParaRPr/>
          </a:p>
        </p:txBody>
      </p:sp>
      <p:sp>
        <p:nvSpPr>
          <p:cNvPr id="5" name="Slide Number Placeholder 6">
            <a:extLst>
              <a:ext uri="{FF2B5EF4-FFF2-40B4-BE49-F238E27FC236}">
                <a16:creationId xmlns:a16="http://schemas.microsoft.com/office/drawing/2014/main" id="{CCB459C7-557A-564C-823E-2743856F0CE3}"/>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extLst>
      <p:ext uri="{BB962C8B-B14F-4D97-AF65-F5344CB8AC3E}">
        <p14:creationId xmlns:p14="http://schemas.microsoft.com/office/powerpoint/2010/main" val="404604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285"/>
        <p:cNvGrpSpPr/>
        <p:nvPr/>
      </p:nvGrpSpPr>
      <p:grpSpPr>
        <a:xfrm>
          <a:off x="0" y="0"/>
          <a:ext cx="0" cy="0"/>
          <a:chOff x="0" y="0"/>
          <a:chExt cx="0" cy="0"/>
        </a:xfrm>
      </p:grpSpPr>
      <p:sp>
        <p:nvSpPr>
          <p:cNvPr id="286" name="Google Shape;286;p13"/>
          <p:cNvSpPr txBox="1">
            <a:spLocks noGrp="1"/>
          </p:cNvSpPr>
          <p:nvPr>
            <p:ph type="title"/>
          </p:nvPr>
        </p:nvSpPr>
        <p:spPr>
          <a:xfrm rot="5400000">
            <a:off x="7402286" y="2296884"/>
            <a:ext cx="5301343" cy="168728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3"/>
          <p:cNvSpPr txBox="1">
            <a:spLocks noGrp="1"/>
          </p:cNvSpPr>
          <p:nvPr>
            <p:ph type="body" idx="1"/>
          </p:nvPr>
        </p:nvSpPr>
        <p:spPr>
          <a:xfrm rot="5400000">
            <a:off x="2438399" y="-653145"/>
            <a:ext cx="5301343" cy="758734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8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600"/>
              </a:spcBef>
              <a:spcAft>
                <a:spcPts val="0"/>
              </a:spcAft>
              <a:buSzPts val="1800"/>
              <a:buChar char="▪"/>
              <a:defRPr/>
            </a:lvl7pPr>
            <a:lvl8pPr marL="3657600" lvl="7" indent="-342900" algn="l">
              <a:lnSpc>
                <a:spcPct val="90000"/>
              </a:lnSpc>
              <a:spcBef>
                <a:spcPts val="600"/>
              </a:spcBef>
              <a:spcAft>
                <a:spcPts val="0"/>
              </a:spcAft>
              <a:buSzPts val="1800"/>
              <a:buChar char="▪"/>
              <a:defRPr/>
            </a:lvl8pPr>
            <a:lvl9pPr marL="4114800" lvl="8" indent="-228600" algn="l">
              <a:lnSpc>
                <a:spcPct val="90000"/>
              </a:lnSpc>
              <a:spcBef>
                <a:spcPts val="600"/>
              </a:spcBef>
              <a:spcAft>
                <a:spcPts val="0"/>
              </a:spcAft>
              <a:buSzPts val="1800"/>
              <a:buNone/>
              <a:defRPr/>
            </a:lvl9pPr>
          </a:lstStyle>
          <a:p>
            <a:endParaRPr/>
          </a:p>
        </p:txBody>
      </p:sp>
      <p:sp>
        <p:nvSpPr>
          <p:cNvPr id="5" name="Slide Number Placeholder 6">
            <a:extLst>
              <a:ext uri="{FF2B5EF4-FFF2-40B4-BE49-F238E27FC236}">
                <a16:creationId xmlns:a16="http://schemas.microsoft.com/office/drawing/2014/main" id="{EEA164F2-7947-0D49-A14F-D64D507C7C91}"/>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extLst>
      <p:ext uri="{BB962C8B-B14F-4D97-AF65-F5344CB8AC3E}">
        <p14:creationId xmlns:p14="http://schemas.microsoft.com/office/powerpoint/2010/main" val="305918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earning Outcomes" preserve="1" userDrawn="1">
  <p:cSld name="Learning Outcomes">
    <p:spTree>
      <p:nvGrpSpPr>
        <p:cNvPr id="1" name="Shape 78"/>
        <p:cNvGrpSpPr/>
        <p:nvPr/>
      </p:nvGrpSpPr>
      <p:grpSpPr>
        <a:xfrm>
          <a:off x="0" y="0"/>
          <a:ext cx="0" cy="0"/>
          <a:chOff x="0" y="0"/>
          <a:chExt cx="0" cy="0"/>
        </a:xfrm>
      </p:grpSpPr>
      <p:sp>
        <p:nvSpPr>
          <p:cNvPr id="3" name="Slide Number Placeholder 6">
            <a:extLst>
              <a:ext uri="{FF2B5EF4-FFF2-40B4-BE49-F238E27FC236}">
                <a16:creationId xmlns:a16="http://schemas.microsoft.com/office/drawing/2014/main" id="{0DBC6F8C-9B69-6C4B-A909-DCDA7B65AAE0}"/>
              </a:ext>
            </a:extLst>
          </p:cNvPr>
          <p:cNvSpPr>
            <a:spLocks noGrp="1"/>
          </p:cNvSpPr>
          <p:nvPr>
            <p:ph type="sldNum" sz="quarter" idx="4"/>
          </p:nvPr>
        </p:nvSpPr>
        <p:spPr>
          <a:xfrm>
            <a:off x="11551217" y="6572922"/>
            <a:ext cx="635723" cy="285078"/>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spTree>
    <p:extLst>
      <p:ext uri="{BB962C8B-B14F-4D97-AF65-F5344CB8AC3E}">
        <p14:creationId xmlns:p14="http://schemas.microsoft.com/office/powerpoint/2010/main" val="40919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319" y="4406901"/>
            <a:ext cx="10363200" cy="1362075"/>
          </a:xfrm>
        </p:spPr>
        <p:txBody>
          <a:bodyPr anchor="t"/>
          <a:lstStyle>
            <a:lvl1pPr algn="l">
              <a:defRPr sz="4800" b="1" i="0" cap="all">
                <a:solidFill>
                  <a:srgbClr val="002060"/>
                </a:solidFill>
                <a:latin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963319" y="2906713"/>
            <a:ext cx="10363200" cy="1500187"/>
          </a:xfrm>
        </p:spPr>
        <p:txBody>
          <a:bodyPr anchor="b"/>
          <a:lstStyle>
            <a:lvl1pPr marL="0" indent="0">
              <a:buNone/>
              <a:defRPr sz="3600" b="0" i="0">
                <a:solidFill>
                  <a:srgbClr val="FF0000"/>
                </a:solidFill>
                <a:latin typeface="Arial" panose="020B0604020202020204"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2813822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1" i="0">
                <a:solidFill>
                  <a:srgbClr val="002060"/>
                </a:solidFill>
                <a:latin typeface="Arial" panose="020B0604020202020204"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800" b="0" i="0">
                <a:latin typeface="Arial" panose="020B0604020202020204" pitchFamily="34" charset="0"/>
                <a:ea typeface="Verdana" pitchFamily="34" charset="0"/>
                <a:cs typeface="Arial" panose="020B0604020202020204" pitchFamily="34" charset="0"/>
              </a:defRPr>
            </a:lvl1pPr>
            <a:lvl2pPr>
              <a:defRPr sz="2400" b="0" i="0">
                <a:latin typeface="Arial" panose="020B0604020202020204" pitchFamily="34" charset="0"/>
                <a:ea typeface="Verdana" pitchFamily="34" charset="0"/>
                <a:cs typeface="Arial" panose="020B0604020202020204" pitchFamily="34" charset="0"/>
              </a:defRPr>
            </a:lvl2pPr>
            <a:lvl3pPr>
              <a:defRPr sz="2000" b="0" i="0">
                <a:latin typeface="Arial" panose="020B0604020202020204" pitchFamily="34" charset="0"/>
                <a:ea typeface="Verdana" pitchFamily="34" charset="0"/>
                <a:cs typeface="Arial" panose="020B0604020202020204" pitchFamily="34" charset="0"/>
              </a:defRPr>
            </a:lvl3pPr>
            <a:lvl4pPr>
              <a:defRPr sz="1800" b="0" i="0">
                <a:latin typeface="Arial" panose="020B0604020202020204" pitchFamily="34" charset="0"/>
                <a:ea typeface="Verdana" pitchFamily="34" charset="0"/>
                <a:cs typeface="Arial" panose="020B0604020202020204" pitchFamily="34" charset="0"/>
              </a:defRPr>
            </a:lvl4pPr>
            <a:lvl5pPr>
              <a:defRPr sz="1800" b="0" i="0">
                <a:latin typeface="Arial" panose="020B0604020202020204" pitchFamily="34" charset="0"/>
                <a:ea typeface="Verdana"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473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713570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96089" cy="4525963"/>
          </a:xfrm>
        </p:spPr>
        <p:txBody>
          <a:bodyPr/>
          <a:lstStyle>
            <a:lvl1pPr>
              <a:defRPr sz="2800" b="0" i="0"/>
            </a:lvl1pPr>
            <a:lvl2pPr>
              <a:defRPr sz="2400" b="0" i="0"/>
            </a:lvl2pPr>
            <a:lvl3pPr>
              <a:defRPr sz="2000" b="0" i="0"/>
            </a:lvl3pPr>
            <a:lvl4pPr>
              <a:defRPr sz="1800" b="0" i="0"/>
            </a:lvl4pPr>
            <a:lvl5pPr>
              <a:defRPr sz="1800" b="0" i="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6311" y="1600201"/>
            <a:ext cx="5396089" cy="4525963"/>
          </a:xfrm>
        </p:spPr>
        <p:txBody>
          <a:bodyPr/>
          <a:lstStyle>
            <a:lvl1pPr>
              <a:defRPr sz="2800" b="0" i="0"/>
            </a:lvl1pPr>
            <a:lvl2pPr>
              <a:defRPr sz="2400" b="0" i="0"/>
            </a:lvl2pPr>
            <a:lvl3pPr>
              <a:defRPr sz="2000" b="0" i="0"/>
            </a:lvl3pPr>
            <a:lvl4pPr>
              <a:defRPr sz="1800" b="0" i="0"/>
            </a:lvl4pPr>
            <a:lvl5pPr>
              <a:defRPr sz="1800" b="0" i="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2072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52999">
              <a:schemeClr val="lt1"/>
            </a:gs>
            <a:gs pos="100000">
              <a:srgbClr val="F2F2F2">
                <a:alpha val="64705"/>
              </a:srgbClr>
            </a:gs>
          </a:gsLst>
          <a:lin ang="5400000" scaled="0"/>
        </a:gradFill>
        <a:effectLst/>
      </p:bgPr>
    </p:bg>
    <p:spTree>
      <p:nvGrpSpPr>
        <p:cNvPr id="1" name="Shape 9"/>
        <p:cNvGrpSpPr/>
        <p:nvPr/>
      </p:nvGrpSpPr>
      <p:grpSpPr>
        <a:xfrm>
          <a:off x="0" y="0"/>
          <a:ext cx="0" cy="0"/>
          <a:chOff x="0" y="0"/>
          <a:chExt cx="0" cy="0"/>
        </a:xfrm>
      </p:grpSpPr>
      <p:sp>
        <p:nvSpPr>
          <p:cNvPr id="10" name="Google Shape;10;p1"/>
          <p:cNvSpPr/>
          <p:nvPr/>
        </p:nvSpPr>
        <p:spPr>
          <a:xfrm>
            <a:off x="-15000" y="6572425"/>
            <a:ext cx="12207000" cy="2856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0" y="0"/>
            <a:ext cx="9601200" cy="6990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3200"/>
              <a:buFont typeface="Arial"/>
              <a:buNone/>
              <a:defRPr sz="3200" b="1" i="0" u="none" strike="noStrike" cap="non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dirty="0"/>
          </a:p>
        </p:txBody>
      </p:sp>
      <p:sp>
        <p:nvSpPr>
          <p:cNvPr id="12" name="Google Shape;12;p1"/>
          <p:cNvSpPr txBox="1">
            <a:spLocks noGrp="1"/>
          </p:cNvSpPr>
          <p:nvPr>
            <p:ph type="body" idx="1"/>
          </p:nvPr>
        </p:nvSpPr>
        <p:spPr>
          <a:xfrm>
            <a:off x="310200" y="1524001"/>
            <a:ext cx="9601200" cy="38100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90000"/>
              </a:lnSpc>
              <a:spcBef>
                <a:spcPts val="1800"/>
              </a:spcBef>
              <a:spcAft>
                <a:spcPts val="0"/>
              </a:spcAft>
              <a:buClr>
                <a:srgbClr val="D22613"/>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1200"/>
              </a:spcBef>
              <a:spcAft>
                <a:spcPts val="0"/>
              </a:spcAft>
              <a:buClr>
                <a:srgbClr val="D22613"/>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800"/>
              </a:spcBef>
              <a:spcAft>
                <a:spcPts val="0"/>
              </a:spcAft>
              <a:buClr>
                <a:srgbClr val="D22613"/>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8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6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6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6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600"/>
              </a:spcBef>
              <a:spcAft>
                <a:spcPts val="0"/>
              </a:spcAft>
              <a:buClr>
                <a:srgbClr val="D22613"/>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228600" algn="l" rtl="0">
              <a:lnSpc>
                <a:spcPct val="90000"/>
              </a:lnSpc>
              <a:spcBef>
                <a:spcPts val="600"/>
              </a:spcBef>
              <a:spcAft>
                <a:spcPts val="0"/>
              </a:spcAft>
              <a:buClr>
                <a:srgbClr val="D22613"/>
              </a:buClr>
              <a:buSzPts val="1400"/>
              <a:buFont typeface="Arial"/>
              <a:buNone/>
              <a:defRPr sz="1400" b="0" i="0" u="none" strike="noStrike" cap="none">
                <a:solidFill>
                  <a:schemeClr val="dk1"/>
                </a:solidFill>
                <a:latin typeface="Arial"/>
                <a:ea typeface="Arial"/>
                <a:cs typeface="Arial"/>
                <a:sym typeface="Arial"/>
              </a:defRPr>
            </a:lvl9pPr>
          </a:lstStyle>
          <a:p>
            <a:endParaRPr/>
          </a:p>
        </p:txBody>
      </p:sp>
      <p:sp>
        <p:nvSpPr>
          <p:cNvPr id="7" name="Slide Number Placeholder 6">
            <a:extLst>
              <a:ext uri="{FF2B5EF4-FFF2-40B4-BE49-F238E27FC236}">
                <a16:creationId xmlns:a16="http://schemas.microsoft.com/office/drawing/2014/main" id="{A0BE6EFD-22A0-324D-A6E7-03D5EA0BE83A}"/>
              </a:ext>
            </a:extLst>
          </p:cNvPr>
          <p:cNvSpPr>
            <a:spLocks noGrp="1"/>
          </p:cNvSpPr>
          <p:nvPr>
            <p:ph type="sldNum" sz="quarter" idx="4"/>
          </p:nvPr>
        </p:nvSpPr>
        <p:spPr>
          <a:xfrm>
            <a:off x="11551217" y="6572425"/>
            <a:ext cx="635723" cy="285575"/>
          </a:xfrm>
          <a:prstGeom prst="rect">
            <a:avLst/>
          </a:prstGeom>
        </p:spPr>
        <p:txBody>
          <a:bodyPr vert="horz" lIns="91440" tIns="45720" rIns="91440" bIns="45720" rtlCol="0" anchor="ctr"/>
          <a:lstStyle>
            <a:lvl1pPr algn="r">
              <a:defRPr sz="1400">
                <a:solidFill>
                  <a:schemeClr val="bg1"/>
                </a:solidFill>
              </a:defRPr>
            </a:lvl1pPr>
          </a:lstStyle>
          <a:p>
            <a:fld id="{3E740BCE-3C00-FC48-989E-737EA97AF8DA}" type="slidenum">
              <a:rPr lang="en-US" smtClean="0"/>
              <a:pPr/>
              <a:t>‹#›</a:t>
            </a:fld>
            <a:endParaRPr lang="en-US"/>
          </a:p>
        </p:txBody>
      </p:sp>
      <p:pic>
        <p:nvPicPr>
          <p:cNvPr id="13" name="Google Shape;15;p1">
            <a:extLst>
              <a:ext uri="{FF2B5EF4-FFF2-40B4-BE49-F238E27FC236}">
                <a16:creationId xmlns:a16="http://schemas.microsoft.com/office/drawing/2014/main" id="{1F9CCC29-B5C2-2647-BB4D-16E8C13278F6}"/>
              </a:ext>
            </a:extLst>
          </p:cNvPr>
          <p:cNvPicPr preferRelativeResize="0"/>
          <p:nvPr userDrawn="1"/>
        </p:nvPicPr>
        <p:blipFill>
          <a:blip r:embed="rId11">
            <a:alphaModFix/>
          </a:blip>
          <a:stretch>
            <a:fillRect/>
          </a:stretch>
        </p:blipFill>
        <p:spPr>
          <a:xfrm>
            <a:off x="11551218" y="5932047"/>
            <a:ext cx="565798" cy="565798"/>
          </a:xfrm>
          <a:prstGeom prst="rect">
            <a:avLst/>
          </a:prstGeom>
          <a:noFill/>
          <a:ln>
            <a:noFill/>
          </a:ln>
        </p:spPr>
      </p:pic>
      <p:sp>
        <p:nvSpPr>
          <p:cNvPr id="14" name="Google Shape;16;p1">
            <a:extLst>
              <a:ext uri="{FF2B5EF4-FFF2-40B4-BE49-F238E27FC236}">
                <a16:creationId xmlns:a16="http://schemas.microsoft.com/office/drawing/2014/main" id="{A6D99B73-5ED1-C94A-86F6-4DD6E34E7817}"/>
              </a:ext>
            </a:extLst>
          </p:cNvPr>
          <p:cNvSpPr txBox="1"/>
          <p:nvPr userDrawn="1"/>
        </p:nvSpPr>
        <p:spPr>
          <a:xfrm rot="5400000">
            <a:off x="11433025" y="5388000"/>
            <a:ext cx="802200" cy="285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100" dirty="0">
                <a:solidFill>
                  <a:schemeClr val="accent2"/>
                </a:solidFill>
                <a:latin typeface="Candara"/>
                <a:ea typeface="Candara"/>
                <a:cs typeface="Candara"/>
                <a:sym typeface="Candara"/>
              </a:rPr>
              <a:t>DSC 7402</a:t>
            </a:r>
            <a:endParaRPr sz="1100" b="0" i="0" u="none" strike="noStrike" cap="none" dirty="0">
              <a:solidFill>
                <a:schemeClr val="accent2"/>
              </a:solidFill>
              <a:latin typeface="Candara"/>
              <a:ea typeface="Candara"/>
              <a:cs typeface="Candara"/>
              <a:sym typeface="Candara"/>
            </a:endParaRPr>
          </a:p>
        </p:txBody>
      </p:sp>
    </p:spTree>
    <p:extLst>
      <p:ext uri="{BB962C8B-B14F-4D97-AF65-F5344CB8AC3E}">
        <p14:creationId xmlns:p14="http://schemas.microsoft.com/office/powerpoint/2010/main" val="363451816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customXml" Target="../ink/ink11.xml"/><Relationship Id="rId18" Type="http://schemas.openxmlformats.org/officeDocument/2006/relationships/image" Target="../media/image310.png"/><Relationship Id="rId3" Type="http://schemas.openxmlformats.org/officeDocument/2006/relationships/image" Target="../media/image2.emf"/><Relationship Id="rId21" Type="http://schemas.openxmlformats.org/officeDocument/2006/relationships/customXml" Target="../ink/ink15.xml"/><Relationship Id="rId7" Type="http://schemas.openxmlformats.org/officeDocument/2006/relationships/customXml" Target="../ink/ink8.xml"/><Relationship Id="rId12" Type="http://schemas.openxmlformats.org/officeDocument/2006/relationships/image" Target="../media/image280.png"/><Relationship Id="rId17" Type="http://schemas.openxmlformats.org/officeDocument/2006/relationships/customXml" Target="../ink/ink13.xml"/><Relationship Id="rId2" Type="http://schemas.openxmlformats.org/officeDocument/2006/relationships/oleObject" Target="../embeddings/oleObject1.bin"/><Relationship Id="rId16" Type="http://schemas.openxmlformats.org/officeDocument/2006/relationships/image" Target="../media/image300.png"/><Relationship Id="rId20" Type="http://schemas.openxmlformats.org/officeDocument/2006/relationships/image" Target="../media/image320.png"/><Relationship Id="rId1" Type="http://schemas.openxmlformats.org/officeDocument/2006/relationships/slideLayout" Target="../slideLayouts/slideLayout9.xml"/><Relationship Id="rId6" Type="http://schemas.openxmlformats.org/officeDocument/2006/relationships/image" Target="../media/image250.png"/><Relationship Id="rId11" Type="http://schemas.openxmlformats.org/officeDocument/2006/relationships/customXml" Target="../ink/ink10.xml"/><Relationship Id="rId24" Type="http://schemas.openxmlformats.org/officeDocument/2006/relationships/image" Target="../media/image341.png"/><Relationship Id="rId15" Type="http://schemas.openxmlformats.org/officeDocument/2006/relationships/customXml" Target="../ink/ink12.xml"/><Relationship Id="rId23" Type="http://schemas.openxmlformats.org/officeDocument/2006/relationships/customXml" Target="../ink/ink16.xml"/><Relationship Id="rId10" Type="http://schemas.openxmlformats.org/officeDocument/2006/relationships/image" Target="../media/image271.png"/><Relationship Id="rId19" Type="http://schemas.openxmlformats.org/officeDocument/2006/relationships/customXml" Target="../ink/ink14.xml"/><Relationship Id="rId4" Type="http://schemas.openxmlformats.org/officeDocument/2006/relationships/customXml" Target="../ink/ink7.xml"/><Relationship Id="rId9" Type="http://schemas.openxmlformats.org/officeDocument/2006/relationships/customXml" Target="../ink/ink9.xml"/><Relationship Id="rId14" Type="http://schemas.openxmlformats.org/officeDocument/2006/relationships/image" Target="../media/image290.png"/><Relationship Id="rId22" Type="http://schemas.openxmlformats.org/officeDocument/2006/relationships/image" Target="../media/image3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50.png"/><Relationship Id="rId7" Type="http://schemas.openxmlformats.org/officeDocument/2006/relationships/image" Target="../media/image371.png"/><Relationship Id="rId1" Type="http://schemas.openxmlformats.org/officeDocument/2006/relationships/slideLayout" Target="../slideLayouts/slideLayout9.xml"/><Relationship Id="rId6" Type="http://schemas.openxmlformats.org/officeDocument/2006/relationships/image" Target="../media/image361.png"/><Relationship Id="rId5" Type="http://schemas.openxmlformats.org/officeDocument/2006/relationships/image" Target="../media/image2.emf"/><Relationship Id="rId4" Type="http://schemas.openxmlformats.org/officeDocument/2006/relationships/oleObject" Target="../embeddings/oleObject1.bin"/><Relationship Id="rId9" Type="http://schemas.openxmlformats.org/officeDocument/2006/relationships/image" Target="../media/image39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441.png"/><Relationship Id="rId18" Type="http://schemas.openxmlformats.org/officeDocument/2006/relationships/customXml" Target="../ink/ink23.xml"/><Relationship Id="rId3" Type="http://schemas.openxmlformats.org/officeDocument/2006/relationships/image" Target="../media/image401.png"/><Relationship Id="rId21" Type="http://schemas.openxmlformats.org/officeDocument/2006/relationships/image" Target="../media/image491.png"/><Relationship Id="rId7" Type="http://schemas.openxmlformats.org/officeDocument/2006/relationships/image" Target="../media/image412.png"/><Relationship Id="rId12" Type="http://schemas.openxmlformats.org/officeDocument/2006/relationships/customXml" Target="../ink/ink20.xml"/><Relationship Id="rId17" Type="http://schemas.openxmlformats.org/officeDocument/2006/relationships/image" Target="../media/image460.png"/><Relationship Id="rId16" Type="http://schemas.openxmlformats.org/officeDocument/2006/relationships/customXml" Target="../ink/ink22.xml"/><Relationship Id="rId20" Type="http://schemas.openxmlformats.org/officeDocument/2006/relationships/image" Target="../media/image481.png"/><Relationship Id="rId1" Type="http://schemas.openxmlformats.org/officeDocument/2006/relationships/slideLayout" Target="../slideLayouts/slideLayout8.xml"/><Relationship Id="rId6" Type="http://schemas.openxmlformats.org/officeDocument/2006/relationships/customXml" Target="../ink/ink17.xml"/><Relationship Id="rId11" Type="http://schemas.openxmlformats.org/officeDocument/2006/relationships/image" Target="../media/image431.png"/><Relationship Id="rId5" Type="http://schemas.openxmlformats.org/officeDocument/2006/relationships/image" Target="../media/image2.emf"/><Relationship Id="rId15" Type="http://schemas.openxmlformats.org/officeDocument/2006/relationships/image" Target="../media/image451.png"/><Relationship Id="rId23" Type="http://schemas.openxmlformats.org/officeDocument/2006/relationships/image" Target="../media/image4.png"/><Relationship Id="rId10" Type="http://schemas.openxmlformats.org/officeDocument/2006/relationships/customXml" Target="../ink/ink19.xml"/><Relationship Id="rId19" Type="http://schemas.openxmlformats.org/officeDocument/2006/relationships/image" Target="../media/image471.png"/><Relationship Id="rId4" Type="http://schemas.openxmlformats.org/officeDocument/2006/relationships/oleObject" Target="../embeddings/oleObject1.bin"/><Relationship Id="rId9" Type="http://schemas.openxmlformats.org/officeDocument/2006/relationships/image" Target="../media/image421.png"/><Relationship Id="rId14" Type="http://schemas.openxmlformats.org/officeDocument/2006/relationships/customXml" Target="../ink/ink21.xml"/><Relationship Id="rId22"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531.png"/><Relationship Id="rId13" Type="http://schemas.openxmlformats.org/officeDocument/2006/relationships/customXml" Target="../ink/ink28.xml"/><Relationship Id="rId18" Type="http://schemas.openxmlformats.org/officeDocument/2006/relationships/image" Target="../media/image580.png"/><Relationship Id="rId3" Type="http://schemas.openxmlformats.org/officeDocument/2006/relationships/image" Target="../media/image2.emf"/><Relationship Id="rId21" Type="http://schemas.openxmlformats.org/officeDocument/2006/relationships/customXml" Target="../ink/ink32.xml"/><Relationship Id="rId7" Type="http://schemas.openxmlformats.org/officeDocument/2006/relationships/customXml" Target="../ink/ink25.xml"/><Relationship Id="rId12" Type="http://schemas.openxmlformats.org/officeDocument/2006/relationships/image" Target="../media/image551.png"/><Relationship Id="rId17" Type="http://schemas.openxmlformats.org/officeDocument/2006/relationships/customXml" Target="../ink/ink30.xml"/><Relationship Id="rId2" Type="http://schemas.openxmlformats.org/officeDocument/2006/relationships/oleObject" Target="../embeddings/oleObject2.bin"/><Relationship Id="rId16" Type="http://schemas.openxmlformats.org/officeDocument/2006/relationships/image" Target="../media/image571.png"/><Relationship Id="rId20" Type="http://schemas.openxmlformats.org/officeDocument/2006/relationships/image" Target="../media/image590.png"/><Relationship Id="rId1" Type="http://schemas.openxmlformats.org/officeDocument/2006/relationships/slideLayout" Target="../slideLayouts/slideLayout9.xml"/><Relationship Id="rId6" Type="http://schemas.openxmlformats.org/officeDocument/2006/relationships/image" Target="../media/image521.png"/><Relationship Id="rId11" Type="http://schemas.openxmlformats.org/officeDocument/2006/relationships/customXml" Target="../ink/ink27.xml"/><Relationship Id="rId24" Type="http://schemas.openxmlformats.org/officeDocument/2006/relationships/image" Target="../media/image611.png"/><Relationship Id="rId15" Type="http://schemas.openxmlformats.org/officeDocument/2006/relationships/customXml" Target="../ink/ink29.xml"/><Relationship Id="rId23" Type="http://schemas.openxmlformats.org/officeDocument/2006/relationships/customXml" Target="../ink/ink33.xml"/><Relationship Id="rId10" Type="http://schemas.openxmlformats.org/officeDocument/2006/relationships/image" Target="../media/image541.png"/><Relationship Id="rId19" Type="http://schemas.openxmlformats.org/officeDocument/2006/relationships/customXml" Target="../ink/ink31.xml"/><Relationship Id="rId4" Type="http://schemas.openxmlformats.org/officeDocument/2006/relationships/customXml" Target="../ink/ink24.xml"/><Relationship Id="rId9" Type="http://schemas.openxmlformats.org/officeDocument/2006/relationships/customXml" Target="../ink/ink26.xml"/><Relationship Id="rId14" Type="http://schemas.openxmlformats.org/officeDocument/2006/relationships/image" Target="../media/image561.png"/><Relationship Id="rId22" Type="http://schemas.openxmlformats.org/officeDocument/2006/relationships/image" Target="../media/image6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gi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image" Target="../media/image5.gif"/><Relationship Id="rId1" Type="http://schemas.openxmlformats.org/officeDocument/2006/relationships/slideLayout" Target="../slideLayouts/slideLayout7.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1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300.png"/><Relationship Id="rId3" Type="http://schemas.openxmlformats.org/officeDocument/2006/relationships/image" Target="../media/image10.png"/><Relationship Id="rId7" Type="http://schemas.openxmlformats.org/officeDocument/2006/relationships/image" Target="../media/image420.png"/><Relationship Id="rId2" Type="http://schemas.openxmlformats.org/officeDocument/2006/relationships/image" Target="../media/image340.png"/><Relationship Id="rId1" Type="http://schemas.openxmlformats.org/officeDocument/2006/relationships/slideLayout" Target="../slideLayouts/slideLayout7.xml"/><Relationship Id="rId6" Type="http://schemas.openxmlformats.org/officeDocument/2006/relationships/image" Target="../media/image410.png"/><Relationship Id="rId5" Type="http://schemas.openxmlformats.org/officeDocument/2006/relationships/image" Target="../media/image400.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customXml" Target="../ink/ink36.xml"/><Relationship Id="rId13" Type="http://schemas.openxmlformats.org/officeDocument/2006/relationships/customXml" Target="../ink/ink39.xml"/><Relationship Id="rId18" Type="http://schemas.openxmlformats.org/officeDocument/2006/relationships/image" Target="../media/image750.png"/><Relationship Id="rId3" Type="http://schemas.openxmlformats.org/officeDocument/2006/relationships/image" Target="../media/image13.png"/><Relationship Id="rId21" Type="http://schemas.openxmlformats.org/officeDocument/2006/relationships/customXml" Target="../ink/ink43.xml"/><Relationship Id="rId7" Type="http://schemas.openxmlformats.org/officeDocument/2006/relationships/image" Target="../media/image700.png"/><Relationship Id="rId12" Type="http://schemas.openxmlformats.org/officeDocument/2006/relationships/customXml" Target="../ink/ink38.xml"/><Relationship Id="rId17" Type="http://schemas.openxmlformats.org/officeDocument/2006/relationships/customXml" Target="../ink/ink41.xml"/><Relationship Id="rId2" Type="http://schemas.openxmlformats.org/officeDocument/2006/relationships/image" Target="../media/image12.png"/><Relationship Id="rId16" Type="http://schemas.openxmlformats.org/officeDocument/2006/relationships/image" Target="../media/image740.png"/><Relationship Id="rId20" Type="http://schemas.openxmlformats.org/officeDocument/2006/relationships/image" Target="../media/image760.png"/><Relationship Id="rId1" Type="http://schemas.openxmlformats.org/officeDocument/2006/relationships/slideLayout" Target="../slideLayouts/slideLayout7.xml"/><Relationship Id="rId6" Type="http://schemas.openxmlformats.org/officeDocument/2006/relationships/customXml" Target="../ink/ink35.xml"/><Relationship Id="rId11" Type="http://schemas.openxmlformats.org/officeDocument/2006/relationships/image" Target="../media/image720.png"/><Relationship Id="rId24" Type="http://schemas.openxmlformats.org/officeDocument/2006/relationships/image" Target="../media/image780.png"/><Relationship Id="rId5" Type="http://schemas.openxmlformats.org/officeDocument/2006/relationships/image" Target="../media/image6900.png"/><Relationship Id="rId15" Type="http://schemas.openxmlformats.org/officeDocument/2006/relationships/customXml" Target="../ink/ink40.xml"/><Relationship Id="rId23" Type="http://schemas.openxmlformats.org/officeDocument/2006/relationships/customXml" Target="../ink/ink44.xml"/><Relationship Id="rId10" Type="http://schemas.openxmlformats.org/officeDocument/2006/relationships/customXml" Target="../ink/ink37.xml"/><Relationship Id="rId19" Type="http://schemas.openxmlformats.org/officeDocument/2006/relationships/customXml" Target="../ink/ink42.xml"/><Relationship Id="rId4" Type="http://schemas.openxmlformats.org/officeDocument/2006/relationships/customXml" Target="../ink/ink34.xml"/><Relationship Id="rId9" Type="http://schemas.openxmlformats.org/officeDocument/2006/relationships/image" Target="../media/image710.png"/><Relationship Id="rId14" Type="http://schemas.openxmlformats.org/officeDocument/2006/relationships/image" Target="../media/image730.png"/><Relationship Id="rId22" Type="http://schemas.openxmlformats.org/officeDocument/2006/relationships/image" Target="../media/image770.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hyperlink" Target="https://www.linkedin.com/school/insofe/" TargetMode="External"/><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hyperlink" Target="https://www.youtube.com/user/InsofeVideo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instagram.com/insofe_global/?hl=en" TargetMode="External"/><Relationship Id="rId11" Type="http://schemas.openxmlformats.org/officeDocument/2006/relationships/image" Target="../media/image26.png"/><Relationship Id="rId5" Type="http://schemas.openxmlformats.org/officeDocument/2006/relationships/image" Target="../media/image23.png"/><Relationship Id="rId10" Type="http://schemas.openxmlformats.org/officeDocument/2006/relationships/hyperlink" Target="https://twitter.com/INSOFEedu" TargetMode="External"/><Relationship Id="rId4" Type="http://schemas.openxmlformats.org/officeDocument/2006/relationships/hyperlink" Target="https://www.facebook.com/insofeglobal/" TargetMode="External"/><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63.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711.png"/><Relationship Id="rId7" Type="http://schemas.openxmlformats.org/officeDocument/2006/relationships/image" Target="../media/image80.png"/><Relationship Id="rId1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106.png"/><Relationship Id="rId5" Type="http://schemas.openxmlformats.org/officeDocument/2006/relationships/image" Target="../media/image2.emf"/><Relationship Id="rId10" Type="http://schemas.openxmlformats.org/officeDocument/2006/relationships/customXml" Target="../ink/ink3.xml"/><Relationship Id="rId4" Type="http://schemas.openxmlformats.org/officeDocument/2006/relationships/oleObject" Target="../embeddings/oleObject1.bin"/><Relationship Id="rId9" Type="http://schemas.openxmlformats.org/officeDocument/2006/relationships/image" Target="../media/image94.png"/></Relationships>
</file>

<file path=ppt/slides/_rels/slide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30.png"/><Relationship Id="rId7" Type="http://schemas.openxmlformats.org/officeDocument/2006/relationships/image" Target="../media/image151.png"/><Relationship Id="rId12" Type="http://schemas.openxmlformats.org/officeDocument/2006/relationships/image" Target="../media/image190.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customXml" Target="../ink/ink5.xml"/><Relationship Id="rId11" Type="http://schemas.openxmlformats.org/officeDocument/2006/relationships/customXml" Target="../ink/ink6.xml"/><Relationship Id="rId5" Type="http://schemas.openxmlformats.org/officeDocument/2006/relationships/image" Target="../media/image140.png"/><Relationship Id="rId10" Type="http://schemas.openxmlformats.org/officeDocument/2006/relationships/image" Target="../media/image180.png"/><Relationship Id="rId4" Type="http://schemas.openxmlformats.org/officeDocument/2006/relationships/customXml" Target="../ink/ink4.xml"/><Relationship Id="rId9" Type="http://schemas.openxmlformats.org/officeDocument/2006/relationships/image" Target="../media/image171.png"/></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D8A0DB-0778-D741-A804-F69E91ACE285}"/>
              </a:ext>
            </a:extLst>
          </p:cNvPr>
          <p:cNvSpPr>
            <a:spLocks noGrp="1"/>
          </p:cNvSpPr>
          <p:nvPr>
            <p:ph type="ctrTitle"/>
          </p:nvPr>
        </p:nvSpPr>
        <p:spPr/>
        <p:txBody>
          <a:bodyPr/>
          <a:lstStyle/>
          <a:p>
            <a:r>
              <a:rPr lang="en-IN" dirty="0"/>
              <a:t>STATISTICS AND PROBABILITY IN DECISION MODELING</a:t>
            </a:r>
            <a:endParaRPr lang="en-US" dirty="0"/>
          </a:p>
        </p:txBody>
      </p:sp>
      <p:sp>
        <p:nvSpPr>
          <p:cNvPr id="6" name="Subtitle 5">
            <a:extLst>
              <a:ext uri="{FF2B5EF4-FFF2-40B4-BE49-F238E27FC236}">
                <a16:creationId xmlns:a16="http://schemas.microsoft.com/office/drawing/2014/main" id="{94ED7C9E-4F7A-0546-8C0C-0C45A997BAF9}"/>
              </a:ext>
            </a:extLst>
          </p:cNvPr>
          <p:cNvSpPr>
            <a:spLocks noGrp="1"/>
          </p:cNvSpPr>
          <p:nvPr>
            <p:ph type="subTitle" idx="1"/>
          </p:nvPr>
        </p:nvSpPr>
        <p:spPr/>
        <p:txBody>
          <a:bodyPr/>
          <a:lstStyle/>
          <a:p>
            <a:pPr marL="0"/>
            <a:r>
              <a:rPr lang="en-IN" b="1" dirty="0"/>
              <a:t>Naïve Bayes; Confusion Matrix; ROC-AUC</a:t>
            </a:r>
            <a:endParaRPr lang="en-US" sz="1400" dirty="0">
              <a:solidFill>
                <a:srgbClr val="FF5241"/>
              </a:solidFill>
            </a:endParaRPr>
          </a:p>
        </p:txBody>
      </p:sp>
      <p:sp>
        <p:nvSpPr>
          <p:cNvPr id="7" name="Content Placeholder 6">
            <a:extLst>
              <a:ext uri="{FF2B5EF4-FFF2-40B4-BE49-F238E27FC236}">
                <a16:creationId xmlns:a16="http://schemas.microsoft.com/office/drawing/2014/main" id="{30445C73-376E-F746-9924-37C7DF36B00A}"/>
              </a:ext>
            </a:extLst>
          </p:cNvPr>
          <p:cNvSpPr>
            <a:spLocks noGrp="1"/>
          </p:cNvSpPr>
          <p:nvPr>
            <p:ph sz="quarter" idx="13"/>
          </p:nvPr>
        </p:nvSpPr>
        <p:spPr/>
        <p:txBody>
          <a:bodyPr/>
          <a:lstStyle/>
          <a:p>
            <a:r>
              <a:rPr lang="en-US" dirty="0" err="1"/>
              <a:t>Jagan</a:t>
            </a:r>
            <a:endParaRPr lang="en-US" dirty="0"/>
          </a:p>
        </p:txBody>
      </p:sp>
      <p:sp>
        <p:nvSpPr>
          <p:cNvPr id="8" name="Content Placeholder 7">
            <a:extLst>
              <a:ext uri="{FF2B5EF4-FFF2-40B4-BE49-F238E27FC236}">
                <a16:creationId xmlns:a16="http://schemas.microsoft.com/office/drawing/2014/main" id="{49C0C25F-9E9B-5C43-9D15-26F86CCDCA9D}"/>
              </a:ext>
            </a:extLst>
          </p:cNvPr>
          <p:cNvSpPr>
            <a:spLocks noGrp="1"/>
          </p:cNvSpPr>
          <p:nvPr>
            <p:ph sz="quarter" idx="14"/>
          </p:nvPr>
        </p:nvSpPr>
        <p:spPr/>
        <p:txBody>
          <a:bodyPr/>
          <a:lstStyle/>
          <a:p>
            <a:r>
              <a:rPr lang="en-US" dirty="0"/>
              <a:t>28/May/2022</a:t>
            </a:r>
          </a:p>
        </p:txBody>
      </p:sp>
      <p:sp>
        <p:nvSpPr>
          <p:cNvPr id="9" name="TextBox 8">
            <a:extLst>
              <a:ext uri="{FF2B5EF4-FFF2-40B4-BE49-F238E27FC236}">
                <a16:creationId xmlns:a16="http://schemas.microsoft.com/office/drawing/2014/main" id="{A0A189CE-0668-F249-9C57-70CF42465788}"/>
              </a:ext>
            </a:extLst>
          </p:cNvPr>
          <p:cNvSpPr txBox="1"/>
          <p:nvPr/>
        </p:nvSpPr>
        <p:spPr>
          <a:xfrm>
            <a:off x="13385800" y="5143500"/>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07500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8259"/>
            <a:ext cx="8210550" cy="659486"/>
          </a:xfrm>
        </p:spPr>
        <p:txBody>
          <a:bodyPr/>
          <a:lstStyle/>
          <a:p>
            <a:r>
              <a:rPr lang="en-IN" sz="4000" b="1" dirty="0">
                <a:solidFill>
                  <a:srgbClr val="002060"/>
                </a:solidFill>
                <a:latin typeface="Arial" panose="020B0604020202020204" pitchFamily="34" charset="0"/>
                <a:cs typeface="Arial" pitchFamily="34" charset="0"/>
              </a:rPr>
              <a:t>Estimate Probabilities from Data</a:t>
            </a:r>
            <a:endParaRPr lang="en-US" sz="4000" b="1" dirty="0">
              <a:solidFill>
                <a:srgbClr val="002060"/>
              </a:solidFill>
              <a:latin typeface="Arial" panose="020B0604020202020204" pitchFamily="34" charset="0"/>
              <a:cs typeface="Arial" pitchFamily="34" charset="0"/>
            </a:endParaRPr>
          </a:p>
        </p:txBody>
      </p:sp>
      <p:sp>
        <p:nvSpPr>
          <p:cNvPr id="20" name="Slide Number Placeholder 1">
            <a:extLst>
              <a:ext uri="{FF2B5EF4-FFF2-40B4-BE49-F238E27FC236}">
                <a16:creationId xmlns:a16="http://schemas.microsoft.com/office/drawing/2014/main" id="{030554FA-4031-FB4C-ADB5-3E544FF2004F}"/>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21" name="Google Shape;306;p15">
            <a:extLst>
              <a:ext uri="{FF2B5EF4-FFF2-40B4-BE49-F238E27FC236}">
                <a16:creationId xmlns:a16="http://schemas.microsoft.com/office/drawing/2014/main" id="{C6688A2C-1A34-6F4A-8D56-0505CEE7AA1A}"/>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“You learn more from failure than from success. Don’t let it stop you. Failure builds character.”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Anonymous</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graphicFrame>
        <p:nvGraphicFramePr>
          <p:cNvPr id="24" name="Object 4">
            <a:extLst>
              <a:ext uri="{FF2B5EF4-FFF2-40B4-BE49-F238E27FC236}">
                <a16:creationId xmlns:a16="http://schemas.microsoft.com/office/drawing/2014/main" id="{B1D7679D-633F-CF43-8BC5-A15AA99FF39A}"/>
              </a:ext>
            </a:extLst>
          </p:cNvPr>
          <p:cNvGraphicFramePr>
            <a:graphicFrameLocks noGrp="1" noChangeAspect="1"/>
          </p:cNvGraphicFramePr>
          <p:nvPr>
            <p:ph sz="half" idx="2"/>
          </p:nvPr>
        </p:nvGraphicFramePr>
        <p:xfrm>
          <a:off x="9238889" y="801578"/>
          <a:ext cx="2948051" cy="2909682"/>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24" name="Object 4">
                        <a:extLst>
                          <a:ext uri="{FF2B5EF4-FFF2-40B4-BE49-F238E27FC236}">
                            <a16:creationId xmlns:a16="http://schemas.microsoft.com/office/drawing/2014/main" id="{B1D7679D-633F-CF43-8BC5-A15AA99FF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889" y="801578"/>
                        <a:ext cx="2948051" cy="2909682"/>
                      </a:xfrm>
                      <a:prstGeom prst="rect">
                        <a:avLst/>
                      </a:prstGeom>
                      <a:noFill/>
                      <a:ln>
                        <a:noFill/>
                      </a:ln>
                      <a:effectLst/>
                    </p:spPr>
                  </p:pic>
                </p:oleObj>
              </mc:Fallback>
            </mc:AlternateContent>
          </a:graphicData>
        </a:graphic>
      </p:graphicFrame>
      <p:sp>
        <p:nvSpPr>
          <p:cNvPr id="25" name="TextBox 24">
            <a:extLst>
              <a:ext uri="{FF2B5EF4-FFF2-40B4-BE49-F238E27FC236}">
                <a16:creationId xmlns:a16="http://schemas.microsoft.com/office/drawing/2014/main" id="{DAA386B7-57BD-024F-829C-6C2D119326F7}"/>
              </a:ext>
            </a:extLst>
          </p:cNvPr>
          <p:cNvSpPr txBox="1"/>
          <p:nvPr/>
        </p:nvSpPr>
        <p:spPr>
          <a:xfrm>
            <a:off x="313511" y="797939"/>
            <a:ext cx="3113225" cy="461665"/>
          </a:xfrm>
          <a:prstGeom prst="rect">
            <a:avLst/>
          </a:prstGeom>
          <a:noFill/>
        </p:spPr>
        <p:txBody>
          <a:bodyPr wrap="none" rtlCol="0">
            <a:spAutoFit/>
          </a:bodyPr>
          <a:lstStyle/>
          <a:p>
            <a:r>
              <a:rPr lang="en-US" sz="2400" b="1" dirty="0"/>
              <a:t>Class: Default = Yes</a:t>
            </a:r>
          </a:p>
        </p:txBody>
      </p:sp>
      <p:graphicFrame>
        <p:nvGraphicFramePr>
          <p:cNvPr id="26" name="Table 26">
            <a:extLst>
              <a:ext uri="{FF2B5EF4-FFF2-40B4-BE49-F238E27FC236}">
                <a16:creationId xmlns:a16="http://schemas.microsoft.com/office/drawing/2014/main" id="{82AF6D24-14DA-FF46-9FDE-3E56B009E3C6}"/>
              </a:ext>
            </a:extLst>
          </p:cNvPr>
          <p:cNvGraphicFramePr>
            <a:graphicFrameLocks noGrp="1"/>
          </p:cNvGraphicFramePr>
          <p:nvPr/>
        </p:nvGraphicFramePr>
        <p:xfrm>
          <a:off x="313510" y="1326053"/>
          <a:ext cx="8481211" cy="1483360"/>
        </p:xfrm>
        <a:graphic>
          <a:graphicData uri="http://schemas.openxmlformats.org/drawingml/2006/table">
            <a:tbl>
              <a:tblPr firstRow="1" bandRow="1">
                <a:tableStyleId>{3B4B98B0-60AC-42C2-AFA5-B58CD77FA1E5}</a:tableStyleId>
              </a:tblPr>
              <a:tblGrid>
                <a:gridCol w="5187404">
                  <a:extLst>
                    <a:ext uri="{9D8B030D-6E8A-4147-A177-3AD203B41FA5}">
                      <a16:colId xmlns:a16="http://schemas.microsoft.com/office/drawing/2014/main" val="1144900063"/>
                    </a:ext>
                  </a:extLst>
                </a:gridCol>
                <a:gridCol w="3293807">
                  <a:extLst>
                    <a:ext uri="{9D8B030D-6E8A-4147-A177-3AD203B41FA5}">
                      <a16:colId xmlns:a16="http://schemas.microsoft.com/office/drawing/2014/main" val="1296233341"/>
                    </a:ext>
                  </a:extLst>
                </a:gridCol>
              </a:tblGrid>
              <a:tr h="370840">
                <a:tc>
                  <a:txBody>
                    <a:bodyPr/>
                    <a:lstStyle/>
                    <a:p>
                      <a:r>
                        <a:rPr lang="en-US" sz="1800" b="1" dirty="0"/>
                        <a:t>A-priori: </a:t>
                      </a:r>
                      <a:r>
                        <a:rPr lang="en-US" sz="1800" b="0" dirty="0"/>
                        <a:t>P(Default)</a:t>
                      </a:r>
                    </a:p>
                  </a:txBody>
                  <a:tcPr/>
                </a:tc>
                <a:tc>
                  <a:txBody>
                    <a:bodyPr/>
                    <a:lstStyle/>
                    <a:p>
                      <a:r>
                        <a:rPr lang="en-US" sz="1800" b="0" dirty="0"/>
                        <a:t>3/10 = 0.3</a:t>
                      </a:r>
                    </a:p>
                  </a:txBody>
                  <a:tcPr/>
                </a:tc>
                <a:extLst>
                  <a:ext uri="{0D108BD9-81ED-4DB2-BD59-A6C34878D82A}">
                    <a16:rowId xmlns:a16="http://schemas.microsoft.com/office/drawing/2014/main" val="1264017845"/>
                  </a:ext>
                </a:extLst>
              </a:tr>
              <a:tr h="370840">
                <a:tc>
                  <a:txBody>
                    <a:bodyPr/>
                    <a:lstStyle/>
                    <a:p>
                      <a:r>
                        <a:rPr lang="en-US" sz="1800" b="0" dirty="0"/>
                        <a:t>P(Home Owner = No | Default)</a:t>
                      </a:r>
                    </a:p>
                  </a:txBody>
                  <a:tcPr/>
                </a:tc>
                <a:tc>
                  <a:txBody>
                    <a:bodyPr/>
                    <a:lstStyle/>
                    <a:p>
                      <a:r>
                        <a:rPr lang="en-US" sz="1800" b="0" dirty="0"/>
                        <a:t>3/3 = 1</a:t>
                      </a:r>
                    </a:p>
                  </a:txBody>
                  <a:tcPr/>
                </a:tc>
                <a:extLst>
                  <a:ext uri="{0D108BD9-81ED-4DB2-BD59-A6C34878D82A}">
                    <a16:rowId xmlns:a16="http://schemas.microsoft.com/office/drawing/2014/main" val="597156425"/>
                  </a:ext>
                </a:extLst>
              </a:tr>
              <a:tr h="370840">
                <a:tc>
                  <a:txBody>
                    <a:bodyPr/>
                    <a:lstStyle/>
                    <a:p>
                      <a:r>
                        <a:rPr lang="en-US" sz="1800" b="0" dirty="0"/>
                        <a:t>P(Marital Status = Married | Default)</a:t>
                      </a:r>
                    </a:p>
                  </a:txBody>
                  <a:tcPr/>
                </a:tc>
                <a:tc>
                  <a:txBody>
                    <a:bodyPr/>
                    <a:lstStyle/>
                    <a:p>
                      <a:r>
                        <a:rPr lang="en-US" sz="1800" b="0" dirty="0"/>
                        <a:t>0/3 = 0</a:t>
                      </a:r>
                    </a:p>
                  </a:txBody>
                  <a:tcPr/>
                </a:tc>
                <a:extLst>
                  <a:ext uri="{0D108BD9-81ED-4DB2-BD59-A6C34878D82A}">
                    <a16:rowId xmlns:a16="http://schemas.microsoft.com/office/drawing/2014/main" val="508762657"/>
                  </a:ext>
                </a:extLst>
              </a:tr>
              <a:tr h="370840">
                <a:tc>
                  <a:txBody>
                    <a:bodyPr/>
                    <a:lstStyle/>
                    <a:p>
                      <a:r>
                        <a:rPr lang="en-US" sz="1800" b="0" dirty="0"/>
                        <a:t>P(Annual Income = $120K | Default)</a:t>
                      </a:r>
                    </a:p>
                  </a:txBody>
                  <a:tcPr/>
                </a:tc>
                <a:tc>
                  <a:txBody>
                    <a:bodyPr/>
                    <a:lstStyle/>
                    <a:p>
                      <a:r>
                        <a:rPr lang="en-US" sz="1800" b="0" dirty="0"/>
                        <a:t>? (Continuous Variable)</a:t>
                      </a:r>
                    </a:p>
                  </a:txBody>
                  <a:tcPr/>
                </a:tc>
                <a:extLst>
                  <a:ext uri="{0D108BD9-81ED-4DB2-BD59-A6C34878D82A}">
                    <a16:rowId xmlns:a16="http://schemas.microsoft.com/office/drawing/2014/main" val="4278471786"/>
                  </a:ext>
                </a:extLst>
              </a:tr>
            </a:tbl>
          </a:graphicData>
        </a:graphic>
      </p:graphicFrame>
      <p:graphicFrame>
        <p:nvGraphicFramePr>
          <p:cNvPr id="27" name="Object 4">
            <a:extLst>
              <a:ext uri="{FF2B5EF4-FFF2-40B4-BE49-F238E27FC236}">
                <a16:creationId xmlns:a16="http://schemas.microsoft.com/office/drawing/2014/main" id="{89E7FA27-6324-6547-B1C0-28B6C1D15CF7}"/>
              </a:ext>
            </a:extLst>
          </p:cNvPr>
          <p:cNvGraphicFramePr>
            <a:graphicFrameLocks noChangeAspect="1"/>
          </p:cNvGraphicFramePr>
          <p:nvPr/>
        </p:nvGraphicFramePr>
        <p:xfrm>
          <a:off x="9238888" y="3687250"/>
          <a:ext cx="2948051" cy="2909682"/>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27" name="Object 4">
                        <a:extLst>
                          <a:ext uri="{FF2B5EF4-FFF2-40B4-BE49-F238E27FC236}">
                            <a16:creationId xmlns:a16="http://schemas.microsoft.com/office/drawing/2014/main" id="{89E7FA27-6324-6547-B1C0-28B6C1D15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888" y="3687250"/>
                        <a:ext cx="2948051" cy="2909682"/>
                      </a:xfrm>
                      <a:prstGeom prst="rect">
                        <a:avLst/>
                      </a:prstGeom>
                      <a:noFill/>
                      <a:ln>
                        <a:noFill/>
                      </a:ln>
                      <a:effectLst/>
                    </p:spPr>
                  </p:pic>
                </p:oleObj>
              </mc:Fallback>
            </mc:AlternateContent>
          </a:graphicData>
        </a:graphic>
      </p:graphicFrame>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674A454F-DC1F-574F-A323-BE1E3F052A0C}"/>
                  </a:ext>
                </a:extLst>
              </p14:cNvPr>
              <p14:cNvContentPartPr/>
              <p14:nvPr/>
            </p14:nvContentPartPr>
            <p14:xfrm>
              <a:off x="9312371" y="2262251"/>
              <a:ext cx="2287800" cy="79560"/>
            </p14:xfrm>
          </p:contentPart>
        </mc:Choice>
        <mc:Fallback xmlns="">
          <p:pic>
            <p:nvPicPr>
              <p:cNvPr id="28" name="Ink 27">
                <a:extLst>
                  <a:ext uri="{FF2B5EF4-FFF2-40B4-BE49-F238E27FC236}">
                    <a16:creationId xmlns:a16="http://schemas.microsoft.com/office/drawing/2014/main" id="{674A454F-DC1F-574F-A323-BE1E3F052A0C}"/>
                  </a:ext>
                </a:extLst>
              </p:cNvPr>
              <p:cNvPicPr/>
              <p:nvPr/>
            </p:nvPicPr>
            <p:blipFill>
              <a:blip r:embed="rId6"/>
              <a:stretch>
                <a:fillRect/>
              </a:stretch>
            </p:blipFill>
            <p:spPr>
              <a:xfrm>
                <a:off x="9258371" y="2154611"/>
                <a:ext cx="23954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5967E0B8-46BD-0948-8307-933D43A43A87}"/>
                  </a:ext>
                </a:extLst>
              </p14:cNvPr>
              <p14:cNvContentPartPr/>
              <p14:nvPr/>
            </p14:nvContentPartPr>
            <p14:xfrm>
              <a:off x="9342611" y="2990171"/>
              <a:ext cx="2296440" cy="44280"/>
            </p14:xfrm>
          </p:contentPart>
        </mc:Choice>
        <mc:Fallback xmlns="">
          <p:pic>
            <p:nvPicPr>
              <p:cNvPr id="29" name="Ink 28">
                <a:extLst>
                  <a:ext uri="{FF2B5EF4-FFF2-40B4-BE49-F238E27FC236}">
                    <a16:creationId xmlns:a16="http://schemas.microsoft.com/office/drawing/2014/main" id="{5967E0B8-46BD-0948-8307-933D43A43A87}"/>
                  </a:ext>
                </a:extLst>
              </p:cNvPr>
              <p:cNvPicPr/>
              <p:nvPr/>
            </p:nvPicPr>
            <p:blipFill>
              <a:blip r:embed="rId8"/>
              <a:stretch>
                <a:fillRect/>
              </a:stretch>
            </p:blipFill>
            <p:spPr>
              <a:xfrm>
                <a:off x="9288611" y="2882531"/>
                <a:ext cx="2404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977A42E2-25C7-9348-97B4-CFD812A1B416}"/>
                  </a:ext>
                </a:extLst>
              </p14:cNvPr>
              <p14:cNvContentPartPr/>
              <p14:nvPr/>
            </p14:nvContentPartPr>
            <p14:xfrm>
              <a:off x="9328931" y="3437651"/>
              <a:ext cx="2315160" cy="72360"/>
            </p14:xfrm>
          </p:contentPart>
        </mc:Choice>
        <mc:Fallback xmlns="">
          <p:pic>
            <p:nvPicPr>
              <p:cNvPr id="30" name="Ink 29">
                <a:extLst>
                  <a:ext uri="{FF2B5EF4-FFF2-40B4-BE49-F238E27FC236}">
                    <a16:creationId xmlns:a16="http://schemas.microsoft.com/office/drawing/2014/main" id="{977A42E2-25C7-9348-97B4-CFD812A1B416}"/>
                  </a:ext>
                </a:extLst>
              </p:cNvPr>
              <p:cNvPicPr/>
              <p:nvPr/>
            </p:nvPicPr>
            <p:blipFill>
              <a:blip r:embed="rId10"/>
              <a:stretch>
                <a:fillRect/>
              </a:stretch>
            </p:blipFill>
            <p:spPr>
              <a:xfrm>
                <a:off x="9274931" y="3329651"/>
                <a:ext cx="2422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B933705D-EF87-6E4B-8AB4-2965CB21D073}"/>
                  </a:ext>
                </a:extLst>
              </p14:cNvPr>
              <p14:cNvContentPartPr/>
              <p14:nvPr/>
            </p14:nvContentPartPr>
            <p14:xfrm>
              <a:off x="9303731" y="4163771"/>
              <a:ext cx="2295360" cy="62280"/>
            </p14:xfrm>
          </p:contentPart>
        </mc:Choice>
        <mc:Fallback xmlns="">
          <p:pic>
            <p:nvPicPr>
              <p:cNvPr id="31" name="Ink 30">
                <a:extLst>
                  <a:ext uri="{FF2B5EF4-FFF2-40B4-BE49-F238E27FC236}">
                    <a16:creationId xmlns:a16="http://schemas.microsoft.com/office/drawing/2014/main" id="{B933705D-EF87-6E4B-8AB4-2965CB21D073}"/>
                  </a:ext>
                </a:extLst>
              </p:cNvPr>
              <p:cNvPicPr/>
              <p:nvPr/>
            </p:nvPicPr>
            <p:blipFill>
              <a:blip r:embed="rId12"/>
              <a:stretch>
                <a:fillRect/>
              </a:stretch>
            </p:blipFill>
            <p:spPr>
              <a:xfrm>
                <a:off x="9249731" y="4055771"/>
                <a:ext cx="24030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6C115A67-412B-9B4C-AB1E-BAEBA65A640D}"/>
                  </a:ext>
                </a:extLst>
              </p14:cNvPr>
              <p14:cNvContentPartPr/>
              <p14:nvPr/>
            </p14:nvContentPartPr>
            <p14:xfrm>
              <a:off x="9260891" y="4448171"/>
              <a:ext cx="2390040" cy="104400"/>
            </p14:xfrm>
          </p:contentPart>
        </mc:Choice>
        <mc:Fallback xmlns="">
          <p:pic>
            <p:nvPicPr>
              <p:cNvPr id="32" name="Ink 31">
                <a:extLst>
                  <a:ext uri="{FF2B5EF4-FFF2-40B4-BE49-F238E27FC236}">
                    <a16:creationId xmlns:a16="http://schemas.microsoft.com/office/drawing/2014/main" id="{6C115A67-412B-9B4C-AB1E-BAEBA65A640D}"/>
                  </a:ext>
                </a:extLst>
              </p:cNvPr>
              <p:cNvPicPr/>
              <p:nvPr/>
            </p:nvPicPr>
            <p:blipFill>
              <a:blip r:embed="rId14"/>
              <a:stretch>
                <a:fillRect/>
              </a:stretch>
            </p:blipFill>
            <p:spPr>
              <a:xfrm>
                <a:off x="9207251" y="4340171"/>
                <a:ext cx="24976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F8CBD437-D828-6646-816B-4562F5750339}"/>
                  </a:ext>
                </a:extLst>
              </p14:cNvPr>
              <p14:cNvContentPartPr/>
              <p14:nvPr/>
            </p14:nvContentPartPr>
            <p14:xfrm>
              <a:off x="9385811" y="4657331"/>
              <a:ext cx="2199240" cy="70560"/>
            </p14:xfrm>
          </p:contentPart>
        </mc:Choice>
        <mc:Fallback xmlns="">
          <p:pic>
            <p:nvPicPr>
              <p:cNvPr id="33" name="Ink 32">
                <a:extLst>
                  <a:ext uri="{FF2B5EF4-FFF2-40B4-BE49-F238E27FC236}">
                    <a16:creationId xmlns:a16="http://schemas.microsoft.com/office/drawing/2014/main" id="{F8CBD437-D828-6646-816B-4562F5750339}"/>
                  </a:ext>
                </a:extLst>
              </p:cNvPr>
              <p:cNvPicPr/>
              <p:nvPr/>
            </p:nvPicPr>
            <p:blipFill>
              <a:blip r:embed="rId16"/>
              <a:stretch>
                <a:fillRect/>
              </a:stretch>
            </p:blipFill>
            <p:spPr>
              <a:xfrm>
                <a:off x="9332171" y="4549331"/>
                <a:ext cx="23068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BA9AB2C3-13B8-9D4E-859B-6B0E7687F0EE}"/>
                  </a:ext>
                </a:extLst>
              </p14:cNvPr>
              <p14:cNvContentPartPr/>
              <p14:nvPr/>
            </p14:nvContentPartPr>
            <p14:xfrm>
              <a:off x="9356291" y="4917971"/>
              <a:ext cx="2276280" cy="25200"/>
            </p14:xfrm>
          </p:contentPart>
        </mc:Choice>
        <mc:Fallback xmlns="">
          <p:pic>
            <p:nvPicPr>
              <p:cNvPr id="34" name="Ink 33">
                <a:extLst>
                  <a:ext uri="{FF2B5EF4-FFF2-40B4-BE49-F238E27FC236}">
                    <a16:creationId xmlns:a16="http://schemas.microsoft.com/office/drawing/2014/main" id="{BA9AB2C3-13B8-9D4E-859B-6B0E7687F0EE}"/>
                  </a:ext>
                </a:extLst>
              </p:cNvPr>
              <p:cNvPicPr/>
              <p:nvPr/>
            </p:nvPicPr>
            <p:blipFill>
              <a:blip r:embed="rId18"/>
              <a:stretch>
                <a:fillRect/>
              </a:stretch>
            </p:blipFill>
            <p:spPr>
              <a:xfrm>
                <a:off x="9302651" y="4810331"/>
                <a:ext cx="2383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A88D1E26-5A74-A848-AF23-2D6E8E783B26}"/>
                  </a:ext>
                </a:extLst>
              </p14:cNvPr>
              <p14:cNvContentPartPr/>
              <p14:nvPr/>
            </p14:nvContentPartPr>
            <p14:xfrm>
              <a:off x="9287891" y="5428451"/>
              <a:ext cx="2378520" cy="29880"/>
            </p14:xfrm>
          </p:contentPart>
        </mc:Choice>
        <mc:Fallback xmlns="">
          <p:pic>
            <p:nvPicPr>
              <p:cNvPr id="35" name="Ink 34">
                <a:extLst>
                  <a:ext uri="{FF2B5EF4-FFF2-40B4-BE49-F238E27FC236}">
                    <a16:creationId xmlns:a16="http://schemas.microsoft.com/office/drawing/2014/main" id="{A88D1E26-5A74-A848-AF23-2D6E8E783B26}"/>
                  </a:ext>
                </a:extLst>
              </p:cNvPr>
              <p:cNvPicPr/>
              <p:nvPr/>
            </p:nvPicPr>
            <p:blipFill>
              <a:blip r:embed="rId20"/>
              <a:stretch>
                <a:fillRect/>
              </a:stretch>
            </p:blipFill>
            <p:spPr>
              <a:xfrm>
                <a:off x="9234251" y="5320811"/>
                <a:ext cx="24861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D679D62-0DBA-2641-BC6E-CAC727288DD3}"/>
                  </a:ext>
                </a:extLst>
              </p14:cNvPr>
              <p14:cNvContentPartPr/>
              <p14:nvPr/>
            </p14:nvContentPartPr>
            <p14:xfrm>
              <a:off x="9344051" y="5632931"/>
              <a:ext cx="2301480" cy="51840"/>
            </p14:xfrm>
          </p:contentPart>
        </mc:Choice>
        <mc:Fallback xmlns="">
          <p:pic>
            <p:nvPicPr>
              <p:cNvPr id="36" name="Ink 35">
                <a:extLst>
                  <a:ext uri="{FF2B5EF4-FFF2-40B4-BE49-F238E27FC236}">
                    <a16:creationId xmlns:a16="http://schemas.microsoft.com/office/drawing/2014/main" id="{ED679D62-0DBA-2641-BC6E-CAC727288DD3}"/>
                  </a:ext>
                </a:extLst>
              </p:cNvPr>
              <p:cNvPicPr/>
              <p:nvPr/>
            </p:nvPicPr>
            <p:blipFill>
              <a:blip r:embed="rId22"/>
              <a:stretch>
                <a:fillRect/>
              </a:stretch>
            </p:blipFill>
            <p:spPr>
              <a:xfrm>
                <a:off x="9290411" y="5525291"/>
                <a:ext cx="2409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E968CC75-A6A9-7A49-96F1-735909864436}"/>
                  </a:ext>
                </a:extLst>
              </p14:cNvPr>
              <p14:cNvContentPartPr/>
              <p14:nvPr/>
            </p14:nvContentPartPr>
            <p14:xfrm>
              <a:off x="9343691" y="6107411"/>
              <a:ext cx="2324160" cy="56520"/>
            </p14:xfrm>
          </p:contentPart>
        </mc:Choice>
        <mc:Fallback xmlns="">
          <p:pic>
            <p:nvPicPr>
              <p:cNvPr id="37" name="Ink 36">
                <a:extLst>
                  <a:ext uri="{FF2B5EF4-FFF2-40B4-BE49-F238E27FC236}">
                    <a16:creationId xmlns:a16="http://schemas.microsoft.com/office/drawing/2014/main" id="{E968CC75-A6A9-7A49-96F1-735909864436}"/>
                  </a:ext>
                </a:extLst>
              </p:cNvPr>
              <p:cNvPicPr/>
              <p:nvPr/>
            </p:nvPicPr>
            <p:blipFill>
              <a:blip r:embed="rId24"/>
              <a:stretch>
                <a:fillRect/>
              </a:stretch>
            </p:blipFill>
            <p:spPr>
              <a:xfrm>
                <a:off x="9290051" y="5999411"/>
                <a:ext cx="2431800" cy="272160"/>
              </a:xfrm>
              <a:prstGeom prst="rect">
                <a:avLst/>
              </a:prstGeom>
            </p:spPr>
          </p:pic>
        </mc:Fallback>
      </mc:AlternateContent>
      <p:sp>
        <p:nvSpPr>
          <p:cNvPr id="38" name="TextBox 37">
            <a:extLst>
              <a:ext uri="{FF2B5EF4-FFF2-40B4-BE49-F238E27FC236}">
                <a16:creationId xmlns:a16="http://schemas.microsoft.com/office/drawing/2014/main" id="{27EE64B5-B77A-0E40-AA4D-DCF8530AF5DA}"/>
              </a:ext>
            </a:extLst>
          </p:cNvPr>
          <p:cNvSpPr txBox="1"/>
          <p:nvPr/>
        </p:nvSpPr>
        <p:spPr>
          <a:xfrm>
            <a:off x="313510" y="2984981"/>
            <a:ext cx="2997937" cy="461665"/>
          </a:xfrm>
          <a:prstGeom prst="rect">
            <a:avLst/>
          </a:prstGeom>
          <a:noFill/>
        </p:spPr>
        <p:txBody>
          <a:bodyPr wrap="none" rtlCol="0">
            <a:spAutoFit/>
          </a:bodyPr>
          <a:lstStyle/>
          <a:p>
            <a:r>
              <a:rPr lang="en-US" sz="2400" b="1" dirty="0"/>
              <a:t>Class: Default = No</a:t>
            </a:r>
          </a:p>
        </p:txBody>
      </p:sp>
      <p:graphicFrame>
        <p:nvGraphicFramePr>
          <p:cNvPr id="39" name="Table 26">
            <a:extLst>
              <a:ext uri="{FF2B5EF4-FFF2-40B4-BE49-F238E27FC236}">
                <a16:creationId xmlns:a16="http://schemas.microsoft.com/office/drawing/2014/main" id="{F35A6C03-3383-114C-B70D-7D2A0E1A850F}"/>
              </a:ext>
            </a:extLst>
          </p:cNvPr>
          <p:cNvGraphicFramePr>
            <a:graphicFrameLocks noGrp="1"/>
          </p:cNvGraphicFramePr>
          <p:nvPr/>
        </p:nvGraphicFramePr>
        <p:xfrm>
          <a:off x="320712" y="3521845"/>
          <a:ext cx="8481211" cy="1483360"/>
        </p:xfrm>
        <a:graphic>
          <a:graphicData uri="http://schemas.openxmlformats.org/drawingml/2006/table">
            <a:tbl>
              <a:tblPr firstRow="1" bandRow="1">
                <a:tableStyleId>{3B4B98B0-60AC-42C2-AFA5-B58CD77FA1E5}</a:tableStyleId>
              </a:tblPr>
              <a:tblGrid>
                <a:gridCol w="5187404">
                  <a:extLst>
                    <a:ext uri="{9D8B030D-6E8A-4147-A177-3AD203B41FA5}">
                      <a16:colId xmlns:a16="http://schemas.microsoft.com/office/drawing/2014/main" val="1144900063"/>
                    </a:ext>
                  </a:extLst>
                </a:gridCol>
                <a:gridCol w="3293807">
                  <a:extLst>
                    <a:ext uri="{9D8B030D-6E8A-4147-A177-3AD203B41FA5}">
                      <a16:colId xmlns:a16="http://schemas.microsoft.com/office/drawing/2014/main" val="1296233341"/>
                    </a:ext>
                  </a:extLst>
                </a:gridCol>
              </a:tblGrid>
              <a:tr h="370840">
                <a:tc>
                  <a:txBody>
                    <a:bodyPr/>
                    <a:lstStyle/>
                    <a:p>
                      <a:r>
                        <a:rPr lang="en-US" sz="1800" b="1" dirty="0"/>
                        <a:t>A-priori: </a:t>
                      </a:r>
                      <a:r>
                        <a:rPr lang="en-US" sz="1800" b="0" dirty="0"/>
                        <a:t>P(Non-Default)</a:t>
                      </a:r>
                    </a:p>
                  </a:txBody>
                  <a:tcPr/>
                </a:tc>
                <a:tc>
                  <a:txBody>
                    <a:bodyPr/>
                    <a:lstStyle/>
                    <a:p>
                      <a:r>
                        <a:rPr lang="en-US" sz="1800" b="0" dirty="0"/>
                        <a:t>7/10 = 0.7</a:t>
                      </a:r>
                    </a:p>
                  </a:txBody>
                  <a:tcPr/>
                </a:tc>
                <a:extLst>
                  <a:ext uri="{0D108BD9-81ED-4DB2-BD59-A6C34878D82A}">
                    <a16:rowId xmlns:a16="http://schemas.microsoft.com/office/drawing/2014/main" val="1264017845"/>
                  </a:ext>
                </a:extLst>
              </a:tr>
              <a:tr h="370840">
                <a:tc>
                  <a:txBody>
                    <a:bodyPr/>
                    <a:lstStyle/>
                    <a:p>
                      <a:r>
                        <a:rPr lang="en-US" sz="1800" b="0" dirty="0"/>
                        <a:t>P(Home Owner = No | Non-Default)</a:t>
                      </a:r>
                    </a:p>
                  </a:txBody>
                  <a:tcPr/>
                </a:tc>
                <a:tc>
                  <a:txBody>
                    <a:bodyPr/>
                    <a:lstStyle/>
                    <a:p>
                      <a:r>
                        <a:rPr lang="en-US" sz="1800" b="0" dirty="0"/>
                        <a:t>4/7</a:t>
                      </a:r>
                    </a:p>
                  </a:txBody>
                  <a:tcPr/>
                </a:tc>
                <a:extLst>
                  <a:ext uri="{0D108BD9-81ED-4DB2-BD59-A6C34878D82A}">
                    <a16:rowId xmlns:a16="http://schemas.microsoft.com/office/drawing/2014/main" val="597156425"/>
                  </a:ext>
                </a:extLst>
              </a:tr>
              <a:tr h="370840">
                <a:tc>
                  <a:txBody>
                    <a:bodyPr/>
                    <a:lstStyle/>
                    <a:p>
                      <a:r>
                        <a:rPr lang="en-US" sz="1800" b="0" dirty="0"/>
                        <a:t>P(Marital Status = Married | Non-Default)</a:t>
                      </a:r>
                    </a:p>
                  </a:txBody>
                  <a:tcPr/>
                </a:tc>
                <a:tc>
                  <a:txBody>
                    <a:bodyPr/>
                    <a:lstStyle/>
                    <a:p>
                      <a:r>
                        <a:rPr lang="en-US" sz="1800" b="0" dirty="0"/>
                        <a:t>4/7</a:t>
                      </a:r>
                    </a:p>
                  </a:txBody>
                  <a:tcPr/>
                </a:tc>
                <a:extLst>
                  <a:ext uri="{0D108BD9-81ED-4DB2-BD59-A6C34878D82A}">
                    <a16:rowId xmlns:a16="http://schemas.microsoft.com/office/drawing/2014/main" val="508762657"/>
                  </a:ext>
                </a:extLst>
              </a:tr>
              <a:tr h="370840">
                <a:tc>
                  <a:txBody>
                    <a:bodyPr/>
                    <a:lstStyle/>
                    <a:p>
                      <a:r>
                        <a:rPr lang="en-US" sz="1800" b="0" dirty="0"/>
                        <a:t>P(Annual Income = $120K | Non-Default)</a:t>
                      </a:r>
                    </a:p>
                  </a:txBody>
                  <a:tcPr/>
                </a:tc>
                <a:tc>
                  <a:txBody>
                    <a:bodyPr/>
                    <a:lstStyle/>
                    <a:p>
                      <a:r>
                        <a:rPr lang="en-US" sz="1800" b="0" dirty="0"/>
                        <a:t>? (Continuous Variable)</a:t>
                      </a:r>
                    </a:p>
                  </a:txBody>
                  <a:tcPr/>
                </a:tc>
                <a:extLst>
                  <a:ext uri="{0D108BD9-81ED-4DB2-BD59-A6C34878D82A}">
                    <a16:rowId xmlns:a16="http://schemas.microsoft.com/office/drawing/2014/main" val="4278471786"/>
                  </a:ext>
                </a:extLst>
              </a:tr>
            </a:tbl>
          </a:graphicData>
        </a:graphic>
      </p:graphicFrame>
      <p:sp>
        <p:nvSpPr>
          <p:cNvPr id="40" name="TextBox 39">
            <a:extLst>
              <a:ext uri="{FF2B5EF4-FFF2-40B4-BE49-F238E27FC236}">
                <a16:creationId xmlns:a16="http://schemas.microsoft.com/office/drawing/2014/main" id="{169C4275-6409-5742-8280-6B988660B4B2}"/>
              </a:ext>
            </a:extLst>
          </p:cNvPr>
          <p:cNvSpPr txBox="1"/>
          <p:nvPr/>
        </p:nvSpPr>
        <p:spPr>
          <a:xfrm>
            <a:off x="313509" y="5151917"/>
            <a:ext cx="8998861" cy="1323439"/>
          </a:xfrm>
          <a:prstGeom prst="rect">
            <a:avLst/>
          </a:prstGeom>
          <a:noFill/>
        </p:spPr>
        <p:txBody>
          <a:bodyPr wrap="square" rtlCol="0">
            <a:spAutoFit/>
          </a:bodyPr>
          <a:lstStyle/>
          <a:p>
            <a:r>
              <a:rPr lang="en-US" sz="2000" dirty="0"/>
              <a:t>The </a:t>
            </a:r>
            <a:r>
              <a:rPr lang="en-US" sz="2000" b="1" dirty="0"/>
              <a:t>a-posteriori</a:t>
            </a:r>
            <a:r>
              <a:rPr lang="en-US" sz="2000" dirty="0"/>
              <a:t> probability of </a:t>
            </a:r>
            <a:r>
              <a:rPr lang="en-US" sz="2000" i="1" dirty="0"/>
              <a:t>default = Yes</a:t>
            </a:r>
            <a:r>
              <a:rPr lang="en-US" sz="2000" dirty="0"/>
              <a:t> computes to 0 and so, the instance is classified as non-default.  It is quite possible that if a similar record is non-existent in the other class, even that can compute to 0, leading to no classification.  In addition to this, we need to deal with continuous variables.</a:t>
            </a:r>
          </a:p>
        </p:txBody>
      </p:sp>
    </p:spTree>
    <p:extLst>
      <p:ext uri="{BB962C8B-B14F-4D97-AF65-F5344CB8AC3E}">
        <p14:creationId xmlns:p14="http://schemas.microsoft.com/office/powerpoint/2010/main" val="621736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750" fill="hold"/>
                                        <p:tgtEl>
                                          <p:spTgt spid="28"/>
                                        </p:tgtEl>
                                        <p:attrNameLst>
                                          <p:attrName>drawProgress</p:attrName>
                                        </p:attrNameLst>
                                      </p:cBhvr>
                                      <p:tavLst>
                                        <p:tav tm="0">
                                          <p:val>
                                            <p:fltVal val="0"/>
                                          </p:val>
                                        </p:tav>
                                        <p:tav tm="100000">
                                          <p:val>
                                            <p:fltVal val="1"/>
                                          </p:val>
                                        </p:tav>
                                      </p:tavLst>
                                    </p:anim>
                                  </p:childTnLst>
                                </p:cTn>
                              </p:par>
                            </p:childTnLst>
                          </p:cTn>
                        </p:par>
                        <p:par>
                          <p:cTn id="8" fill="hold">
                            <p:stCondLst>
                              <p:cond delay="750"/>
                            </p:stCondLst>
                            <p:childTnLst>
                              <p:par>
                                <p:cTn id="9" presetID="63"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750" fill="hold"/>
                                        <p:tgtEl>
                                          <p:spTgt spid="29"/>
                                        </p:tgtEl>
                                        <p:attrNameLst>
                                          <p:attrName>drawProgress</p:attrName>
                                        </p:attrNameLst>
                                      </p:cBhvr>
                                      <p:tavLst>
                                        <p:tav tm="0">
                                          <p:val>
                                            <p:fltVal val="0"/>
                                          </p:val>
                                        </p:tav>
                                        <p:tav tm="100000">
                                          <p:val>
                                            <p:fltVal val="1"/>
                                          </p:val>
                                        </p:tav>
                                      </p:tavLst>
                                    </p:anim>
                                  </p:childTnLst>
                                </p:cTn>
                              </p:par>
                            </p:childTnLst>
                          </p:cTn>
                        </p:par>
                        <p:par>
                          <p:cTn id="12" fill="hold">
                            <p:stCondLst>
                              <p:cond delay="1500"/>
                            </p:stCondLst>
                            <p:childTnLst>
                              <p:par>
                                <p:cTn id="13" presetID="63"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750" fill="hold"/>
                                        <p:tgtEl>
                                          <p:spTgt spid="30"/>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63"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250" fill="hold"/>
                                        <p:tgtEl>
                                          <p:spTgt spid="31"/>
                                        </p:tgtEl>
                                        <p:attrNameLst>
                                          <p:attrName>drawProgress</p:attrName>
                                        </p:attrNameLst>
                                      </p:cBhvr>
                                      <p:tavLst>
                                        <p:tav tm="0">
                                          <p:val>
                                            <p:fltVal val="0"/>
                                          </p:val>
                                        </p:tav>
                                        <p:tav tm="100000">
                                          <p:val>
                                            <p:fltVal val="1"/>
                                          </p:val>
                                        </p:tav>
                                      </p:tavLst>
                                    </p:anim>
                                  </p:childTnLst>
                                </p:cTn>
                              </p:par>
                            </p:childTnLst>
                          </p:cTn>
                        </p:par>
                        <p:par>
                          <p:cTn id="36" fill="hold">
                            <p:stCondLst>
                              <p:cond delay="250"/>
                            </p:stCondLst>
                            <p:childTnLst>
                              <p:par>
                                <p:cTn id="37" presetID="63"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p:cTn id="39" dur="250" fill="hold"/>
                                        <p:tgtEl>
                                          <p:spTgt spid="32"/>
                                        </p:tgtEl>
                                        <p:attrNameLst>
                                          <p:attrName>drawProgress</p:attrName>
                                        </p:attrNameLst>
                                      </p:cBhvr>
                                      <p:tavLst>
                                        <p:tav tm="0">
                                          <p:val>
                                            <p:fltVal val="0"/>
                                          </p:val>
                                        </p:tav>
                                        <p:tav tm="100000">
                                          <p:val>
                                            <p:fltVal val="1"/>
                                          </p:val>
                                        </p:tav>
                                      </p:tavLst>
                                    </p:anim>
                                  </p:childTnLst>
                                </p:cTn>
                              </p:par>
                            </p:childTnLst>
                          </p:cTn>
                        </p:par>
                        <p:par>
                          <p:cTn id="40" fill="hold">
                            <p:stCondLst>
                              <p:cond delay="500"/>
                            </p:stCondLst>
                            <p:childTnLst>
                              <p:par>
                                <p:cTn id="41" presetID="63" presetClass="entr" presetSubtype="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p:cTn id="43" dur="250" fill="hold"/>
                                        <p:tgtEl>
                                          <p:spTgt spid="33"/>
                                        </p:tgtEl>
                                        <p:attrNameLst>
                                          <p:attrName>drawProgress</p:attrName>
                                        </p:attrNameLst>
                                      </p:cBhvr>
                                      <p:tavLst>
                                        <p:tav tm="0">
                                          <p:val>
                                            <p:fltVal val="0"/>
                                          </p:val>
                                        </p:tav>
                                        <p:tav tm="100000">
                                          <p:val>
                                            <p:fltVal val="1"/>
                                          </p:val>
                                        </p:tav>
                                      </p:tavLst>
                                    </p:anim>
                                  </p:childTnLst>
                                </p:cTn>
                              </p:par>
                            </p:childTnLst>
                          </p:cTn>
                        </p:par>
                        <p:par>
                          <p:cTn id="44" fill="hold">
                            <p:stCondLst>
                              <p:cond delay="750"/>
                            </p:stCondLst>
                            <p:childTnLst>
                              <p:par>
                                <p:cTn id="45" presetID="63" presetClass="entr" presetSubtype="0"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250" fill="hold"/>
                                        <p:tgtEl>
                                          <p:spTgt spid="34"/>
                                        </p:tgtEl>
                                        <p:attrNameLst>
                                          <p:attrName>drawProgress</p:attrName>
                                        </p:attrNameLst>
                                      </p:cBhvr>
                                      <p:tavLst>
                                        <p:tav tm="0">
                                          <p:val>
                                            <p:fltVal val="0"/>
                                          </p:val>
                                        </p:tav>
                                        <p:tav tm="100000">
                                          <p:val>
                                            <p:fltVal val="1"/>
                                          </p:val>
                                        </p:tav>
                                      </p:tavLst>
                                    </p:anim>
                                  </p:childTnLst>
                                </p:cTn>
                              </p:par>
                            </p:childTnLst>
                          </p:cTn>
                        </p:par>
                        <p:par>
                          <p:cTn id="48" fill="hold">
                            <p:stCondLst>
                              <p:cond delay="1000"/>
                            </p:stCondLst>
                            <p:childTnLst>
                              <p:par>
                                <p:cTn id="49" presetID="63"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p:cTn id="51" dur="250" fill="hold"/>
                                        <p:tgtEl>
                                          <p:spTgt spid="35"/>
                                        </p:tgtEl>
                                        <p:attrNameLst>
                                          <p:attrName>drawProgress</p:attrName>
                                        </p:attrNameLst>
                                      </p:cBhvr>
                                      <p:tavLst>
                                        <p:tav tm="0">
                                          <p:val>
                                            <p:fltVal val="0"/>
                                          </p:val>
                                        </p:tav>
                                        <p:tav tm="100000">
                                          <p:val>
                                            <p:fltVal val="1"/>
                                          </p:val>
                                        </p:tav>
                                      </p:tavLst>
                                    </p:anim>
                                  </p:childTnLst>
                                </p:cTn>
                              </p:par>
                            </p:childTnLst>
                          </p:cTn>
                        </p:par>
                        <p:par>
                          <p:cTn id="52" fill="hold">
                            <p:stCondLst>
                              <p:cond delay="1250"/>
                            </p:stCondLst>
                            <p:childTnLst>
                              <p:par>
                                <p:cTn id="53" presetID="63" presetClass="entr" presetSubtype="0"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p:cTn id="55" dur="250" fill="hold"/>
                                        <p:tgtEl>
                                          <p:spTgt spid="36"/>
                                        </p:tgtEl>
                                        <p:attrNameLst>
                                          <p:attrName>drawProgress</p:attrName>
                                        </p:attrNameLst>
                                      </p:cBhvr>
                                      <p:tavLst>
                                        <p:tav tm="0">
                                          <p:val>
                                            <p:fltVal val="0"/>
                                          </p:val>
                                        </p:tav>
                                        <p:tav tm="100000">
                                          <p:val>
                                            <p:fltVal val="1"/>
                                          </p:val>
                                        </p:tav>
                                      </p:tavLst>
                                    </p:anim>
                                  </p:childTnLst>
                                </p:cTn>
                              </p:par>
                            </p:childTnLst>
                          </p:cTn>
                        </p:par>
                        <p:par>
                          <p:cTn id="56" fill="hold">
                            <p:stCondLst>
                              <p:cond delay="1500"/>
                            </p:stCondLst>
                            <p:childTnLst>
                              <p:par>
                                <p:cTn id="57" presetID="63"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p:cTn id="59" dur="250" fill="hold"/>
                                        <p:tgtEl>
                                          <p:spTgt spid="37"/>
                                        </p:tgtEl>
                                        <p:attrNameLst>
                                          <p:attrName>drawProgress</p:attrName>
                                        </p:attrNameLst>
                                      </p:cBhvr>
                                      <p:tavLst>
                                        <p:tav tm="0">
                                          <p:val>
                                            <p:fltVal val="0"/>
                                          </p:val>
                                        </p:tav>
                                        <p:tav tm="100000">
                                          <p:val>
                                            <p:fltVal val="1"/>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left)">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0"/>
            <a:ext cx="11316083" cy="699000"/>
          </a:xfrm>
        </p:spPr>
        <p:txBody>
          <a:bodyPr/>
          <a:lstStyle/>
          <a:p>
            <a:r>
              <a:rPr lang="en-IN" sz="4000" b="1" dirty="0">
                <a:solidFill>
                  <a:srgbClr val="002060"/>
                </a:solidFill>
                <a:latin typeface="Arial" panose="020B0604020202020204" pitchFamily="34" charset="0"/>
                <a:cs typeface="Arial" pitchFamily="34" charset="0"/>
              </a:rPr>
              <a:t>Handling Zero Conditional Probabilities</a:t>
            </a:r>
            <a:endParaRPr lang="en-US" sz="4000" b="1" dirty="0">
              <a:solidFill>
                <a:srgbClr val="002060"/>
              </a:solidFill>
              <a:latin typeface="Arial" panose="020B0604020202020204" pitchFamily="34" charset="0"/>
              <a:cs typeface="Arial" pitchFamily="34" charset="0"/>
            </a:endParaRPr>
          </a:p>
        </p:txBody>
      </p:sp>
      <p:sp>
        <p:nvSpPr>
          <p:cNvPr id="8" name="Rectangle 7">
            <a:extLst>
              <a:ext uri="{FF2B5EF4-FFF2-40B4-BE49-F238E27FC236}">
                <a16:creationId xmlns:a16="http://schemas.microsoft.com/office/drawing/2014/main" id="{015769F1-FAB8-A04E-9CEB-29C8FCFECEBD}"/>
              </a:ext>
            </a:extLst>
          </p:cNvPr>
          <p:cNvSpPr/>
          <p:nvPr/>
        </p:nvSpPr>
        <p:spPr>
          <a:xfrm>
            <a:off x="0" y="874377"/>
            <a:ext cx="11551217" cy="1200329"/>
          </a:xfrm>
          <a:prstGeom prst="rect">
            <a:avLst/>
          </a:prstGeom>
        </p:spPr>
        <p:txBody>
          <a:bodyPr wrap="square">
            <a:spAutoFit/>
          </a:bodyPr>
          <a:lstStyle/>
          <a:p>
            <a:r>
              <a:rPr lang="en-US" sz="2400" dirty="0"/>
              <a:t>If even one of the conditional probabilities is zero, the entire expression becomes 0.</a:t>
            </a:r>
          </a:p>
          <a:p>
            <a:endParaRPr lang="en-US" sz="2400" dirty="0"/>
          </a:p>
          <a:p>
            <a:r>
              <a:rPr lang="en-US" sz="2400" dirty="0"/>
              <a:t>Laplace Estimate is used to address this issue. </a:t>
            </a:r>
          </a:p>
        </p:txBody>
      </p:sp>
      <p:sp>
        <p:nvSpPr>
          <p:cNvPr id="15" name="Slide Number Placeholder 1">
            <a:extLst>
              <a:ext uri="{FF2B5EF4-FFF2-40B4-BE49-F238E27FC236}">
                <a16:creationId xmlns:a16="http://schemas.microsoft.com/office/drawing/2014/main" id="{E395B73E-FD8E-8748-B247-5F7DBAB9FD1A}"/>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6" name="Google Shape;306;p15">
            <a:extLst>
              <a:ext uri="{FF2B5EF4-FFF2-40B4-BE49-F238E27FC236}">
                <a16:creationId xmlns:a16="http://schemas.microsoft.com/office/drawing/2014/main" id="{1BBC7609-4E10-2742-8A5C-A23326F74BF7}"/>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“It’s not whether you get knocked down, it’s whether you get up.”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Vince Lombardi</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
        <p:nvSpPr>
          <p:cNvPr id="18" name="Text Box 5">
            <a:extLst>
              <a:ext uri="{FF2B5EF4-FFF2-40B4-BE49-F238E27FC236}">
                <a16:creationId xmlns:a16="http://schemas.microsoft.com/office/drawing/2014/main" id="{9851A981-D02E-4D4E-858A-30D856D6293B}"/>
              </a:ext>
            </a:extLst>
          </p:cNvPr>
          <p:cNvSpPr txBox="1">
            <a:spLocks noChangeArrowheads="1"/>
          </p:cNvSpPr>
          <p:nvPr/>
        </p:nvSpPr>
        <p:spPr bwMode="auto">
          <a:xfrm>
            <a:off x="6810828" y="2086902"/>
            <a:ext cx="4873172"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spcBef>
                <a:spcPct val="10000"/>
              </a:spcBef>
              <a:spcAft>
                <a:spcPts val="400"/>
              </a:spcAft>
              <a:buClr>
                <a:srgbClr val="0C7B9C"/>
              </a:buClr>
              <a:buSzPct val="75000"/>
              <a:buFont typeface="Monotype Sorts" charset="2"/>
              <a:buChar char="l"/>
              <a:defRPr sz="2800">
                <a:solidFill>
                  <a:schemeClr val="tx1"/>
                </a:solidFill>
                <a:latin typeface="Arial" charset="0"/>
                <a:ea typeface="ＭＳ Ｐゴシック" charset="-128"/>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ea typeface="ＭＳ Ｐゴシック" charset="-128"/>
              </a:defRPr>
            </a:lvl2pPr>
            <a:lvl3pPr marL="1143000" indent="-228600">
              <a:spcBef>
                <a:spcPct val="10000"/>
              </a:spcBef>
              <a:spcAft>
                <a:spcPts val="400"/>
              </a:spcAft>
              <a:buClr>
                <a:srgbClr val="0C7B9C"/>
              </a:buClr>
              <a:buSzPct val="70000"/>
              <a:buFont typeface="Wingdings" charset="2"/>
              <a:buChar char="u"/>
              <a:defRPr sz="2400">
                <a:solidFill>
                  <a:schemeClr val="tx1"/>
                </a:solidFill>
                <a:latin typeface="Arial" charset="0"/>
                <a:ea typeface="ＭＳ Ｐゴシック" charset="-128"/>
              </a:defRPr>
            </a:lvl3pPr>
            <a:lvl4pPr marL="1600200" indent="-228600">
              <a:spcBef>
                <a:spcPct val="20000"/>
              </a:spcBef>
              <a:buSzPct val="100000"/>
              <a:buChar char="–"/>
              <a:defRPr sz="2000">
                <a:solidFill>
                  <a:schemeClr val="tx1"/>
                </a:solidFill>
                <a:latin typeface="Times New Roman" charset="0"/>
                <a:ea typeface="ＭＳ Ｐゴシック" charset="-128"/>
              </a:defRPr>
            </a:lvl4pPr>
            <a:lvl5pPr marL="2057400" indent="-228600">
              <a:spcBef>
                <a:spcPct val="20000"/>
              </a:spcBef>
              <a:buSzPct val="100000"/>
              <a:buChar char="•"/>
              <a:defRPr sz="2000">
                <a:solidFill>
                  <a:schemeClr val="tx1"/>
                </a:solidFill>
                <a:latin typeface="Times New Roman" charset="0"/>
                <a:ea typeface="ＭＳ Ｐゴシック" charset="-128"/>
              </a:defRPr>
            </a:lvl5pPr>
            <a:lvl6pPr marL="25146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6pPr>
            <a:lvl7pPr marL="29718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7pPr>
            <a:lvl8pPr marL="34290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8pPr>
            <a:lvl9pPr marL="3886200" indent="-228600" eaLnBrk="0" fontAlgn="base" hangingPunct="0">
              <a:spcBef>
                <a:spcPct val="20000"/>
              </a:spcBef>
              <a:spcAft>
                <a:spcPct val="0"/>
              </a:spcAft>
              <a:buSzPct val="100000"/>
              <a:buChar char="•"/>
              <a:defRPr sz="2000">
                <a:solidFill>
                  <a:schemeClr val="tx1"/>
                </a:solidFill>
                <a:latin typeface="Times New Roman" charset="0"/>
                <a:ea typeface="ＭＳ Ｐゴシック" charset="-128"/>
              </a:defRPr>
            </a:lvl9pPr>
          </a:lstStyle>
          <a:p>
            <a:pPr>
              <a:spcBef>
                <a:spcPct val="50000"/>
              </a:spcBef>
              <a:spcAft>
                <a:spcPct val="0"/>
              </a:spcAft>
              <a:buClrTx/>
              <a:buSzTx/>
              <a:buFontTx/>
              <a:buNone/>
              <a:defRPr/>
            </a:pPr>
            <a:r>
              <a:rPr lang="en-US" altLang="en-US" sz="1700" b="0" i="1" dirty="0">
                <a:latin typeface="Times New Roman" charset="0"/>
              </a:rPr>
              <a:t>n</a:t>
            </a:r>
            <a:r>
              <a:rPr lang="en-US" altLang="en-US" sz="1700" b="0" dirty="0">
                <a:latin typeface="Times New Roman" charset="0"/>
              </a:rPr>
              <a:t>: number of training instances belonging to class </a:t>
            </a:r>
            <a:r>
              <a:rPr lang="en-US" altLang="en-US" sz="1700" b="0" i="1" dirty="0">
                <a:latin typeface="Times New Roman" charset="0"/>
              </a:rPr>
              <a:t>y</a:t>
            </a:r>
          </a:p>
          <a:p>
            <a:pPr>
              <a:spcBef>
                <a:spcPct val="50000"/>
              </a:spcBef>
              <a:spcAft>
                <a:spcPct val="0"/>
              </a:spcAft>
              <a:buClrTx/>
              <a:buSzTx/>
              <a:buNone/>
              <a:defRPr/>
            </a:pPr>
            <a:r>
              <a:rPr lang="en-US" altLang="en-US" sz="1700" b="0" i="1" dirty="0">
                <a:latin typeface="Times New Roman" charset="0"/>
              </a:rPr>
              <a:t>n</a:t>
            </a:r>
            <a:r>
              <a:rPr lang="en-US" altLang="en-US" sz="1700" b="0" i="1" baseline="-25000" dirty="0">
                <a:latin typeface="Times New Roman" charset="0"/>
              </a:rPr>
              <a:t>c</a:t>
            </a:r>
            <a:r>
              <a:rPr lang="en-US" altLang="en-US" sz="1700" b="0" dirty="0">
                <a:latin typeface="Times New Roman" charset="0"/>
              </a:rPr>
              <a:t>: number of instances with </a:t>
            </a:r>
            <a:r>
              <a:rPr lang="en-US" altLang="en-US" sz="1700" b="0" i="1" dirty="0">
                <a:latin typeface="Times New Roman" charset="0"/>
              </a:rPr>
              <a:t>X</a:t>
            </a:r>
            <a:r>
              <a:rPr lang="en-US" altLang="en-US" sz="1700" b="0" i="1" baseline="-25000" dirty="0">
                <a:latin typeface="Times New Roman" charset="0"/>
              </a:rPr>
              <a:t>i</a:t>
            </a:r>
            <a:r>
              <a:rPr lang="en-US" altLang="en-US" sz="1700" b="0" i="1" dirty="0">
                <a:latin typeface="Times New Roman" charset="0"/>
              </a:rPr>
              <a:t> = c </a:t>
            </a:r>
            <a:r>
              <a:rPr lang="en-US" altLang="en-US" sz="1700" b="0" dirty="0">
                <a:latin typeface="Times New Roman" charset="0"/>
              </a:rPr>
              <a:t>and </a:t>
            </a:r>
            <a:r>
              <a:rPr lang="en-US" altLang="en-US" sz="1700" b="0" i="1" dirty="0">
                <a:latin typeface="Times New Roman" charset="0"/>
              </a:rPr>
              <a:t>Y = y</a:t>
            </a:r>
            <a:endParaRPr lang="en-US" altLang="en-US" sz="1700" b="0" i="1" baseline="-25000" dirty="0">
              <a:latin typeface="Times New Roman" charset="0"/>
            </a:endParaRPr>
          </a:p>
          <a:p>
            <a:pPr>
              <a:spcBef>
                <a:spcPct val="50000"/>
              </a:spcBef>
              <a:spcAft>
                <a:spcPct val="0"/>
              </a:spcAft>
              <a:buClrTx/>
              <a:buSzTx/>
              <a:buFontTx/>
              <a:buNone/>
              <a:defRPr/>
            </a:pPr>
            <a:r>
              <a:rPr lang="en-US" altLang="en-US" sz="1700" b="0" i="1" dirty="0">
                <a:latin typeface="Times New Roman" charset="0"/>
              </a:rPr>
              <a:t>v</a:t>
            </a:r>
            <a:r>
              <a:rPr lang="en-US" altLang="en-US" sz="1700" b="0" dirty="0">
                <a:latin typeface="Times New Roman" charset="0"/>
              </a:rPr>
              <a:t>: total number of attribute values that </a:t>
            </a:r>
            <a:r>
              <a:rPr lang="en-US" altLang="en-US" sz="1700" b="0" i="1" dirty="0">
                <a:latin typeface="Times New Roman" charset="0"/>
              </a:rPr>
              <a:t>X</a:t>
            </a:r>
            <a:r>
              <a:rPr lang="en-US" altLang="en-US" sz="1700" b="0" i="1" baseline="-25000" dirty="0">
                <a:latin typeface="Times New Roman" charset="0"/>
              </a:rPr>
              <a:t>i</a:t>
            </a:r>
            <a:r>
              <a:rPr lang="en-US" altLang="en-US" sz="1700" b="0" i="1" dirty="0">
                <a:latin typeface="Times New Roman" charset="0"/>
              </a:rPr>
              <a:t> </a:t>
            </a:r>
            <a:r>
              <a:rPr lang="en-US" altLang="en-US" sz="1700" b="0" dirty="0">
                <a:latin typeface="Times New Roman" charset="0"/>
              </a:rPr>
              <a:t>can take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6E20D7F-7E34-974C-A813-80BBCA33194E}"/>
                  </a:ext>
                </a:extLst>
              </p:cNvPr>
              <p:cNvSpPr txBox="1"/>
              <p:nvPr/>
            </p:nvSpPr>
            <p:spPr>
              <a:xfrm>
                <a:off x="54650" y="2306256"/>
                <a:ext cx="5326523"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rgbClr val="C00000"/>
                          </a:solidFill>
                          <a:latin typeface="Cambria Math" panose="02040503050406030204" pitchFamily="18" charset="0"/>
                        </a:rPr>
                        <m:t>Laplace</m:t>
                      </m:r>
                      <m:r>
                        <a:rPr lang="en-US" sz="2400" b="0" i="0" smtClean="0">
                          <a:solidFill>
                            <a:srgbClr val="C00000"/>
                          </a:solidFill>
                          <a:latin typeface="Cambria Math" panose="02040503050406030204" pitchFamily="18" charset="0"/>
                        </a:rPr>
                        <m:t> </m:t>
                      </m:r>
                      <m:r>
                        <m:rPr>
                          <m:sty m:val="p"/>
                        </m:rPr>
                        <a:rPr lang="en-US" sz="2400" b="0" i="0" smtClean="0">
                          <a:solidFill>
                            <a:srgbClr val="C00000"/>
                          </a:solidFill>
                          <a:latin typeface="Cambria Math" panose="02040503050406030204" pitchFamily="18" charset="0"/>
                        </a:rPr>
                        <m:t>Estimate</m:t>
                      </m:r>
                      <m:r>
                        <a:rPr lang="en-US" sz="2400" b="0" i="0" smtClean="0">
                          <a:solidFill>
                            <a:srgbClr val="C00000"/>
                          </a:solidFill>
                          <a:latin typeface="Cambria Math" panose="02040503050406030204" pitchFamily="18" charset="0"/>
                        </a:rPr>
                        <m:t>: </m:t>
                      </m:r>
                      <m:r>
                        <a:rPr lang="en-US" sz="2400" b="0" i="1" smtClean="0">
                          <a:solidFill>
                            <a:srgbClr val="C00000"/>
                          </a:solidFill>
                          <a:latin typeface="Cambria Math" panose="02040503050406030204" pitchFamily="18" charset="0"/>
                        </a:rPr>
                        <m:t>𝑃</m:t>
                      </m:r>
                      <m:d>
                        <m:dPr>
                          <m:endChr m:val="|"/>
                          <m:ctrlPr>
                            <a:rPr lang="en-US" sz="2400" b="0" i="1" smtClean="0">
                              <a:solidFill>
                                <a:srgbClr val="C00000"/>
                              </a:solidFill>
                              <a:latin typeface="Cambria Math" panose="02040503050406030204" pitchFamily="18" charset="0"/>
                            </a:rPr>
                          </m:ctrlPr>
                        </m:dPr>
                        <m:e>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𝑐</m:t>
                          </m:r>
                        </m:e>
                      </m:d>
                      <m:r>
                        <a:rPr lang="en-US" sz="2400" b="0" i="1" smtClean="0">
                          <a:solidFill>
                            <a:srgbClr val="C00000"/>
                          </a:solidFill>
                          <a:latin typeface="Cambria Math" panose="02040503050406030204" pitchFamily="18" charset="0"/>
                        </a:rPr>
                        <m:t>𝑦</m:t>
                      </m:r>
                      <m:r>
                        <a:rPr lang="en-US" sz="2400" b="0" i="1" smtClean="0">
                          <a:solidFill>
                            <a:srgbClr val="C00000"/>
                          </a:solidFill>
                          <a:latin typeface="Cambria Math" panose="02040503050406030204" pitchFamily="18" charset="0"/>
                        </a:rPr>
                        <m:t>)=</m:t>
                      </m:r>
                      <m:f>
                        <m:fPr>
                          <m:ctrlPr>
                            <a:rPr lang="en-US" sz="2400" b="0" i="1" smtClean="0">
                              <a:solidFill>
                                <a:srgbClr val="C00000"/>
                              </a:solidFill>
                              <a:latin typeface="Cambria Math" panose="02040503050406030204" pitchFamily="18" charset="0"/>
                            </a:rPr>
                          </m:ctrlPr>
                        </m:fPr>
                        <m:num>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𝑛</m:t>
                              </m:r>
                            </m:e>
                            <m:sub>
                              <m:r>
                                <a:rPr lang="en-US" sz="2400" b="0" i="1" smtClean="0">
                                  <a:solidFill>
                                    <a:srgbClr val="C00000"/>
                                  </a:solidFill>
                                  <a:latin typeface="Cambria Math" panose="02040503050406030204" pitchFamily="18" charset="0"/>
                                </a:rPr>
                                <m:t>𝑐</m:t>
                              </m:r>
                            </m:sub>
                          </m:sSub>
                          <m:r>
                            <a:rPr lang="en-US" sz="2400" b="0" i="1" smtClean="0">
                              <a:solidFill>
                                <a:srgbClr val="C00000"/>
                              </a:solidFill>
                              <a:latin typeface="Cambria Math" panose="02040503050406030204" pitchFamily="18" charset="0"/>
                            </a:rPr>
                            <m:t>+1</m:t>
                          </m:r>
                        </m:num>
                        <m:den>
                          <m:r>
                            <a:rPr lang="en-US" sz="2400" b="0" i="1" smtClean="0">
                              <a:solidFill>
                                <a:srgbClr val="C00000"/>
                              </a:solidFill>
                              <a:latin typeface="Cambria Math" panose="02040503050406030204" pitchFamily="18" charset="0"/>
                            </a:rPr>
                            <m:t>𝑛</m:t>
                          </m:r>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𝑣</m:t>
                          </m:r>
                        </m:den>
                      </m:f>
                    </m:oMath>
                  </m:oMathPara>
                </a14:m>
                <a:endParaRPr lang="en-US" sz="2400" b="0" dirty="0">
                  <a:solidFill>
                    <a:srgbClr val="C00000"/>
                  </a:solidFill>
                </a:endParaRPr>
              </a:p>
            </p:txBody>
          </p:sp>
        </mc:Choice>
        <mc:Fallback xmlns="">
          <p:sp>
            <p:nvSpPr>
              <p:cNvPr id="19" name="TextBox 18">
                <a:extLst>
                  <a:ext uri="{FF2B5EF4-FFF2-40B4-BE49-F238E27FC236}">
                    <a16:creationId xmlns:a16="http://schemas.microsoft.com/office/drawing/2014/main" id="{F6E20D7F-7E34-974C-A813-80BBCA33194E}"/>
                  </a:ext>
                </a:extLst>
              </p:cNvPr>
              <p:cNvSpPr txBox="1">
                <a:spLocks noRot="1" noChangeAspect="1" noMove="1" noResize="1" noEditPoints="1" noAdjustHandles="1" noChangeArrowheads="1" noChangeShapeType="1" noTextEdit="1"/>
              </p:cNvSpPr>
              <p:nvPr/>
            </p:nvSpPr>
            <p:spPr>
              <a:xfrm>
                <a:off x="54650" y="2306256"/>
                <a:ext cx="5326523" cy="700063"/>
              </a:xfrm>
              <a:prstGeom prst="rect">
                <a:avLst/>
              </a:prstGeom>
              <a:blipFill>
                <a:blip r:embed="rId3"/>
                <a:stretch>
                  <a:fillRect l="-1429" t="-1786" r="-714" b="-14286"/>
                </a:stretch>
              </a:blipFill>
            </p:spPr>
            <p:txBody>
              <a:bodyPr/>
              <a:lstStyle/>
              <a:p>
                <a:r>
                  <a:rPr lang="en-US">
                    <a:noFill/>
                  </a:rPr>
                  <a:t> </a:t>
                </a:r>
              </a:p>
            </p:txBody>
          </p:sp>
        </mc:Fallback>
      </mc:AlternateContent>
      <p:graphicFrame>
        <p:nvGraphicFramePr>
          <p:cNvPr id="20" name="Object 4">
            <a:extLst>
              <a:ext uri="{FF2B5EF4-FFF2-40B4-BE49-F238E27FC236}">
                <a16:creationId xmlns:a16="http://schemas.microsoft.com/office/drawing/2014/main" id="{70AB8FA8-1B65-C149-900A-56B60D4DE52E}"/>
              </a:ext>
            </a:extLst>
          </p:cNvPr>
          <p:cNvGraphicFramePr>
            <a:graphicFrameLocks noChangeAspect="1"/>
          </p:cNvGraphicFramePr>
          <p:nvPr/>
        </p:nvGraphicFramePr>
        <p:xfrm>
          <a:off x="8368032" y="3340878"/>
          <a:ext cx="2948051" cy="2909682"/>
        </p:xfrm>
        <a:graphic>
          <a:graphicData uri="http://schemas.openxmlformats.org/presentationml/2006/ole">
            <mc:AlternateContent xmlns:mc="http://schemas.openxmlformats.org/markup-compatibility/2006">
              <mc:Choice xmlns:v="urn:schemas-microsoft-com:vml" Requires="v">
                <p:oleObj name="Document" r:id="rId4" imgW="5854700" imgH="5778500" progId="Word.Document.8">
                  <p:embed/>
                </p:oleObj>
              </mc:Choice>
              <mc:Fallback>
                <p:oleObj name="Document" r:id="rId4" imgW="5854700" imgH="5778500" progId="Word.Document.8">
                  <p:embed/>
                  <p:pic>
                    <p:nvPicPr>
                      <p:cNvPr id="20" name="Object 4">
                        <a:extLst>
                          <a:ext uri="{FF2B5EF4-FFF2-40B4-BE49-F238E27FC236}">
                            <a16:creationId xmlns:a16="http://schemas.microsoft.com/office/drawing/2014/main" id="{70AB8FA8-1B65-C149-900A-56B60D4DE5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032" y="3340878"/>
                        <a:ext cx="2948051" cy="2909682"/>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E2A396A-D135-7442-B84F-E94E49CBA5A9}"/>
                  </a:ext>
                </a:extLst>
              </p:cNvPr>
              <p:cNvSpPr txBox="1"/>
              <p:nvPr/>
            </p:nvSpPr>
            <p:spPr>
              <a:xfrm>
                <a:off x="0" y="4839596"/>
                <a:ext cx="7985776" cy="5833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solidFill>
                            <a:srgbClr val="C00000"/>
                          </a:solidFill>
                          <a:latin typeface="Cambria Math" panose="02040503050406030204" pitchFamily="18" charset="0"/>
                        </a:rPr>
                        <m:t>Laplace</m:t>
                      </m:r>
                      <m:r>
                        <a:rPr lang="en-US" sz="2000" b="0" i="0" smtClean="0">
                          <a:solidFill>
                            <a:srgbClr val="C00000"/>
                          </a:solidFill>
                          <a:latin typeface="Cambria Math" panose="02040503050406030204" pitchFamily="18" charset="0"/>
                        </a:rPr>
                        <m:t> </m:t>
                      </m:r>
                      <m:r>
                        <m:rPr>
                          <m:sty m:val="p"/>
                        </m:rPr>
                        <a:rPr lang="en-US" sz="2000" b="0" i="0" smtClean="0">
                          <a:solidFill>
                            <a:srgbClr val="C00000"/>
                          </a:solidFill>
                          <a:latin typeface="Cambria Math" panose="02040503050406030204" pitchFamily="18" charset="0"/>
                        </a:rPr>
                        <m:t>Estimate</m:t>
                      </m:r>
                      <m:r>
                        <a:rPr lang="en-US" sz="2000" b="0" i="0" smtClean="0">
                          <a:solidFill>
                            <a:srgbClr val="C00000"/>
                          </a:solidFill>
                          <a:latin typeface="Cambria Math" panose="02040503050406030204" pitchFamily="18" charset="0"/>
                        </a:rPr>
                        <m:t>: </m:t>
                      </m:r>
                      <m:r>
                        <a:rPr lang="en-US" sz="2000" b="0" i="1" smtClean="0">
                          <a:solidFill>
                            <a:srgbClr val="C00000"/>
                          </a:solidFill>
                          <a:latin typeface="Cambria Math" panose="02040503050406030204" pitchFamily="18" charset="0"/>
                        </a:rPr>
                        <m:t>𝑃</m:t>
                      </m:r>
                      <m:d>
                        <m:dPr>
                          <m:endChr m:val="|"/>
                          <m:ctrlPr>
                            <a:rPr lang="en-US" sz="2000" b="0" i="1" smtClean="0">
                              <a:solidFill>
                                <a:srgbClr val="C00000"/>
                              </a:solidFill>
                              <a:latin typeface="Cambria Math" panose="02040503050406030204" pitchFamily="18" charset="0"/>
                            </a:rPr>
                          </m:ctrlPr>
                        </m:dPr>
                        <m:e>
                          <m:r>
                            <a:rPr lang="en-US" sz="2000" b="0" i="1" smtClean="0">
                              <a:solidFill>
                                <a:srgbClr val="C00000"/>
                              </a:solidFill>
                              <a:latin typeface="Cambria Math" panose="02040503050406030204" pitchFamily="18" charset="0"/>
                            </a:rPr>
                            <m:t>𝑀𝑎𝑟𝑖𝑡𝑎𝑙</m:t>
                          </m:r>
                          <m:r>
                            <a:rPr lang="en-US" sz="2000" b="0" i="1" smtClean="0">
                              <a:solidFill>
                                <a:srgbClr val="C00000"/>
                              </a:solidFill>
                              <a:latin typeface="Cambria Math" panose="02040503050406030204" pitchFamily="18" charset="0"/>
                            </a:rPr>
                            <m:t> </m:t>
                          </m:r>
                          <m:r>
                            <a:rPr lang="en-US" sz="2000" b="0" i="1" smtClean="0">
                              <a:solidFill>
                                <a:srgbClr val="C00000"/>
                              </a:solidFill>
                              <a:latin typeface="Cambria Math" panose="02040503050406030204" pitchFamily="18" charset="0"/>
                            </a:rPr>
                            <m:t>𝑆𝑡𝑎𝑡𝑢𝑠</m:t>
                          </m:r>
                          <m:r>
                            <a:rPr lang="en-US" sz="2000" b="0" i="1" smtClean="0">
                              <a:solidFill>
                                <a:srgbClr val="C00000"/>
                              </a:solidFill>
                              <a:latin typeface="Cambria Math" panose="02040503050406030204" pitchFamily="18" charset="0"/>
                            </a:rPr>
                            <m:t>=</m:t>
                          </m:r>
                          <m:r>
                            <a:rPr lang="en-US" sz="2000" b="0" i="1" smtClean="0">
                              <a:solidFill>
                                <a:srgbClr val="C00000"/>
                              </a:solidFill>
                              <a:latin typeface="Cambria Math" panose="02040503050406030204" pitchFamily="18" charset="0"/>
                            </a:rPr>
                            <m:t>𝑀𝑎𝑟𝑟𝑖𝑒𝑑</m:t>
                          </m:r>
                        </m:e>
                      </m:d>
                      <m:r>
                        <a:rPr lang="en-US" sz="2000" b="0" i="1" smtClean="0">
                          <a:solidFill>
                            <a:srgbClr val="C00000"/>
                          </a:solidFill>
                          <a:latin typeface="Cambria Math" panose="02040503050406030204" pitchFamily="18" charset="0"/>
                        </a:rPr>
                        <m:t>𝐷𝑒𝑓𝑎𝑢𝑙𝑡</m:t>
                      </m:r>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0+1</m:t>
                          </m:r>
                        </m:num>
                        <m:den>
                          <m:r>
                            <a:rPr lang="en-US" sz="2000" b="0" i="1" smtClean="0">
                              <a:solidFill>
                                <a:srgbClr val="C00000"/>
                              </a:solidFill>
                              <a:latin typeface="Cambria Math" panose="02040503050406030204" pitchFamily="18" charset="0"/>
                            </a:rPr>
                            <m:t>3+3</m:t>
                          </m:r>
                        </m:den>
                      </m:f>
                      <m:r>
                        <a:rPr lang="en-US" sz="2000" b="0" i="1" smtClean="0">
                          <a:solidFill>
                            <a:srgbClr val="C00000"/>
                          </a:solidFill>
                          <a:latin typeface="Cambria Math" panose="02040503050406030204" pitchFamily="18" charset="0"/>
                        </a:rPr>
                        <m:t>=</m:t>
                      </m:r>
                      <m:f>
                        <m:fPr>
                          <m:ctrlPr>
                            <a:rPr lang="en-US" sz="2000" b="0" i="1" smtClean="0">
                              <a:solidFill>
                                <a:srgbClr val="C00000"/>
                              </a:solidFill>
                              <a:latin typeface="Cambria Math" panose="02040503050406030204" pitchFamily="18" charset="0"/>
                            </a:rPr>
                          </m:ctrlPr>
                        </m:fPr>
                        <m:num>
                          <m:r>
                            <a:rPr lang="en-US" sz="2000" b="0" i="1" smtClean="0">
                              <a:solidFill>
                                <a:srgbClr val="C00000"/>
                              </a:solidFill>
                              <a:latin typeface="Cambria Math" panose="02040503050406030204" pitchFamily="18" charset="0"/>
                            </a:rPr>
                            <m:t>1</m:t>
                          </m:r>
                        </m:num>
                        <m:den>
                          <m:r>
                            <a:rPr lang="en-US" sz="2000" b="0" i="1" smtClean="0">
                              <a:solidFill>
                                <a:srgbClr val="C00000"/>
                              </a:solidFill>
                              <a:latin typeface="Cambria Math" panose="02040503050406030204" pitchFamily="18" charset="0"/>
                            </a:rPr>
                            <m:t>6</m:t>
                          </m:r>
                        </m:den>
                      </m:f>
                    </m:oMath>
                  </m:oMathPara>
                </a14:m>
                <a:endParaRPr lang="en-US" sz="2000" b="0" dirty="0">
                  <a:solidFill>
                    <a:srgbClr val="C00000"/>
                  </a:solidFill>
                </a:endParaRPr>
              </a:p>
            </p:txBody>
          </p:sp>
        </mc:Choice>
        <mc:Fallback xmlns="">
          <p:sp>
            <p:nvSpPr>
              <p:cNvPr id="21" name="TextBox 20">
                <a:extLst>
                  <a:ext uri="{FF2B5EF4-FFF2-40B4-BE49-F238E27FC236}">
                    <a16:creationId xmlns:a16="http://schemas.microsoft.com/office/drawing/2014/main" id="{CE2A396A-D135-7442-B84F-E94E49CBA5A9}"/>
                  </a:ext>
                </a:extLst>
              </p:cNvPr>
              <p:cNvSpPr txBox="1">
                <a:spLocks noRot="1" noChangeAspect="1" noMove="1" noResize="1" noEditPoints="1" noAdjustHandles="1" noChangeArrowheads="1" noChangeShapeType="1" noTextEdit="1"/>
              </p:cNvSpPr>
              <p:nvPr/>
            </p:nvSpPr>
            <p:spPr>
              <a:xfrm>
                <a:off x="0" y="4839596"/>
                <a:ext cx="7985776" cy="583365"/>
              </a:xfrm>
              <a:prstGeom prst="rect">
                <a:avLst/>
              </a:prstGeom>
              <a:blipFill>
                <a:blip r:embed="rId6"/>
                <a:stretch>
                  <a:fillRect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9FD12387-CEC6-B24F-8BB0-84ED7A27FF89}"/>
                  </a:ext>
                </a:extLst>
              </p:cNvPr>
              <p:cNvSpPr/>
              <p:nvPr/>
            </p:nvSpPr>
            <p:spPr>
              <a:xfrm>
                <a:off x="54650" y="3201103"/>
                <a:ext cx="5794607" cy="461665"/>
              </a:xfrm>
              <a:prstGeom prst="rect">
                <a:avLst/>
              </a:prstGeom>
            </p:spPr>
            <p:txBody>
              <a:bodyPr wrap="square">
                <a:spAutoFit/>
              </a:bodyPr>
              <a:lstStyle/>
              <a:p>
                <a:r>
                  <a:rPr lang="en-US" sz="2400" dirty="0"/>
                  <a:t>In this example,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m:t>
                    </m:r>
                    <m:r>
                      <a:rPr lang="en-US" sz="2400" b="0" i="1" smtClean="0">
                        <a:latin typeface="Cambria Math" panose="02040503050406030204" pitchFamily="18" charset="0"/>
                      </a:rPr>
                      <m:t>𝑀𝑎𝑟𝑖𝑡𝑎𝑙</m:t>
                    </m:r>
                    <m:r>
                      <a:rPr lang="en-US" sz="2400" b="0" i="1" smtClean="0">
                        <a:latin typeface="Cambria Math" panose="02040503050406030204" pitchFamily="18" charset="0"/>
                      </a:rPr>
                      <m:t> </m:t>
                    </m:r>
                    <m:r>
                      <a:rPr lang="en-US" sz="2400" b="0" i="1" smtClean="0">
                        <a:latin typeface="Cambria Math" panose="02040503050406030204" pitchFamily="18" charset="0"/>
                      </a:rPr>
                      <m:t>𝑆𝑡𝑎𝑡𝑢𝑠</m:t>
                    </m:r>
                  </m:oMath>
                </a14:m>
                <a:endParaRPr lang="en-US" sz="2400" dirty="0"/>
              </a:p>
            </p:txBody>
          </p:sp>
        </mc:Choice>
        <mc:Fallback xmlns="">
          <p:sp>
            <p:nvSpPr>
              <p:cNvPr id="22" name="Rectangle 21">
                <a:extLst>
                  <a:ext uri="{FF2B5EF4-FFF2-40B4-BE49-F238E27FC236}">
                    <a16:creationId xmlns:a16="http://schemas.microsoft.com/office/drawing/2014/main" id="{9FD12387-CEC6-B24F-8BB0-84ED7A27FF89}"/>
                  </a:ext>
                </a:extLst>
              </p:cNvPr>
              <p:cNvSpPr>
                <a:spLocks noRot="1" noChangeAspect="1" noMove="1" noResize="1" noEditPoints="1" noAdjustHandles="1" noChangeArrowheads="1" noChangeShapeType="1" noTextEdit="1"/>
              </p:cNvSpPr>
              <p:nvPr/>
            </p:nvSpPr>
            <p:spPr>
              <a:xfrm>
                <a:off x="54650" y="3201103"/>
                <a:ext cx="5794607" cy="461665"/>
              </a:xfrm>
              <a:prstGeom prst="rect">
                <a:avLst/>
              </a:prstGeom>
              <a:blipFill>
                <a:blip r:embed="rId7"/>
                <a:stretch>
                  <a:fillRect l="-1751"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A4F526B-6CEF-C646-84A2-FE985257ACFF}"/>
                  </a:ext>
                </a:extLst>
              </p:cNvPr>
              <p:cNvSpPr/>
              <p:nvPr/>
            </p:nvSpPr>
            <p:spPr>
              <a:xfrm>
                <a:off x="54649" y="3688627"/>
                <a:ext cx="7985775" cy="461665"/>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m:t>
                    </m:r>
                    <m:r>
                      <a:rPr lang="en-US" sz="2400" b="0" i="1" smtClean="0">
                        <a:latin typeface="Cambria Math" panose="02040503050406030204" pitchFamily="18" charset="0"/>
                      </a:rPr>
                      <m:t>𝑀𝑎𝑟𝑟𝑖𝑒𝑑</m:t>
                    </m:r>
                  </m:oMath>
                </a14:m>
                <a:r>
                  <a:rPr lang="en-US" sz="2400" dirty="0"/>
                  <a:t>, </a:t>
                </a:r>
                <a14:m>
                  <m:oMath xmlns:m="http://schemas.openxmlformats.org/officeDocument/2006/math">
                    <m:r>
                      <a:rPr lang="en-US" sz="2400" b="0" i="1" smtClean="0">
                        <a:latin typeface="Cambria Math" panose="02040503050406030204" pitchFamily="18" charset="0"/>
                      </a:rPr>
                      <m:t>𝑦</m:t>
                    </m:r>
                    <m:r>
                      <a:rPr lang="en-US" sz="2400" i="1">
                        <a:latin typeface="Cambria Math" panose="02040503050406030204" pitchFamily="18" charset="0"/>
                      </a:rPr>
                      <m:t> </m:t>
                    </m:r>
                    <m:r>
                      <a:rPr lang="en-US" sz="2400" i="1">
                        <a:latin typeface="Cambria Math" panose="02040503050406030204" pitchFamily="18" charset="0"/>
                      </a:rPr>
                      <m:t>𝑖𝑠</m:t>
                    </m:r>
                    <m:r>
                      <a:rPr lang="en-US" sz="2400" i="1">
                        <a:latin typeface="Cambria Math" panose="02040503050406030204" pitchFamily="18" charset="0"/>
                      </a:rPr>
                      <m:t> </m:t>
                    </m:r>
                    <m:r>
                      <a:rPr lang="en-US" sz="2400" b="0" i="1" smtClean="0">
                        <a:latin typeface="Cambria Math" panose="02040503050406030204" pitchFamily="18" charset="0"/>
                      </a:rPr>
                      <m:t>𝑌𝑒𝑠</m:t>
                    </m:r>
                    <m:r>
                      <a:rPr lang="en-US" sz="2400" b="0" i="1" smtClean="0">
                        <a:latin typeface="Cambria Math" panose="02040503050406030204" pitchFamily="18" charset="0"/>
                      </a:rPr>
                      <m:t> </m:t>
                    </m:r>
                    <m:r>
                      <a:rPr lang="en-US" sz="2400" b="0" i="1" smtClean="0">
                        <a:latin typeface="Cambria Math" panose="02040503050406030204" pitchFamily="18" charset="0"/>
                      </a:rPr>
                      <m:t>𝑓𝑜𝑟</m:t>
                    </m:r>
                    <m:r>
                      <a:rPr lang="en-US" sz="2400" b="0" i="1" smtClean="0">
                        <a:latin typeface="Cambria Math" panose="02040503050406030204" pitchFamily="18" charset="0"/>
                      </a:rPr>
                      <m:t> </m:t>
                    </m:r>
                    <m:r>
                      <a:rPr lang="en-US" sz="2400" b="0" i="1" smtClean="0">
                        <a:latin typeface="Cambria Math" panose="02040503050406030204" pitchFamily="18" charset="0"/>
                      </a:rPr>
                      <m:t>𝐷𝑒𝑓𝑎𝑢𝑙𝑡𝑒𝑑</m:t>
                    </m:r>
                    <m:r>
                      <a:rPr lang="en-US" sz="2400" b="0" i="1" smtClean="0">
                        <a:latin typeface="Cambria Math" panose="02040503050406030204" pitchFamily="18" charset="0"/>
                      </a:rPr>
                      <m:t> </m:t>
                    </m:r>
                    <m:r>
                      <a:rPr lang="en-US" sz="2400" b="0" i="1" smtClean="0">
                        <a:latin typeface="Cambria Math" panose="02040503050406030204" pitchFamily="18" charset="0"/>
                      </a:rPr>
                      <m:t>𝐵𝑜𝑟𝑟𝑜𝑤𝑒𝑟</m:t>
                    </m:r>
                  </m:oMath>
                </a14:m>
                <a:r>
                  <a:rPr lang="en-US" sz="2400" dirty="0"/>
                  <a:t> </a:t>
                </a:r>
              </a:p>
            </p:txBody>
          </p:sp>
        </mc:Choice>
        <mc:Fallback xmlns="">
          <p:sp>
            <p:nvSpPr>
              <p:cNvPr id="23" name="Rectangle 22">
                <a:extLst>
                  <a:ext uri="{FF2B5EF4-FFF2-40B4-BE49-F238E27FC236}">
                    <a16:creationId xmlns:a16="http://schemas.microsoft.com/office/drawing/2014/main" id="{0A4F526B-6CEF-C646-84A2-FE985257ACFF}"/>
                  </a:ext>
                </a:extLst>
              </p:cNvPr>
              <p:cNvSpPr>
                <a:spLocks noRot="1" noChangeAspect="1" noMove="1" noResize="1" noEditPoints="1" noAdjustHandles="1" noChangeArrowheads="1" noChangeShapeType="1" noTextEdit="1"/>
              </p:cNvSpPr>
              <p:nvPr/>
            </p:nvSpPr>
            <p:spPr>
              <a:xfrm>
                <a:off x="54649" y="3688627"/>
                <a:ext cx="7985775" cy="461665"/>
              </a:xfrm>
              <a:prstGeom prst="rect">
                <a:avLst/>
              </a:prstGeom>
              <a:blipFill>
                <a:blip r:embed="rId8"/>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72A402F-7BF6-994A-B007-55D43A9F4BED}"/>
                  </a:ext>
                </a:extLst>
              </p:cNvPr>
              <p:cNvSpPr/>
              <p:nvPr/>
            </p:nvSpPr>
            <p:spPr>
              <a:xfrm>
                <a:off x="54648" y="4176151"/>
                <a:ext cx="7985775" cy="461665"/>
              </a:xfrm>
              <a:prstGeom prst="rect">
                <a:avLst/>
              </a:prstGeom>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𝑐</m:t>
                        </m:r>
                      </m:sub>
                    </m:sSub>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0,</m:t>
                    </m:r>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3</m:t>
                    </m:r>
                  </m:oMath>
                </a14:m>
                <a:r>
                  <a:rPr lang="en-US" sz="2400" dirty="0"/>
                  <a:t> and </a:t>
                </a:r>
                <a14:m>
                  <m:oMath xmlns:m="http://schemas.openxmlformats.org/officeDocument/2006/math">
                    <m:r>
                      <a:rPr lang="en-US" sz="2400" i="1">
                        <a:latin typeface="Cambria Math" panose="02040503050406030204" pitchFamily="18" charset="0"/>
                      </a:rPr>
                      <m:t>𝑣</m:t>
                    </m:r>
                    <m:r>
                      <a:rPr lang="en-US" sz="2400" b="0" i="1" smtClean="0">
                        <a:latin typeface="Cambria Math" panose="02040503050406030204" pitchFamily="18" charset="0"/>
                      </a:rPr>
                      <m:t> </m:t>
                    </m:r>
                    <m:r>
                      <a:rPr lang="en-US" sz="2400" b="0" i="1" smtClean="0">
                        <a:latin typeface="Cambria Math" panose="02040503050406030204" pitchFamily="18" charset="0"/>
                      </a:rPr>
                      <m:t>𝑖𝑠</m:t>
                    </m:r>
                    <m:r>
                      <a:rPr lang="en-US" sz="2400" b="0" i="1" smtClean="0">
                        <a:latin typeface="Cambria Math" panose="02040503050406030204" pitchFamily="18" charset="0"/>
                      </a:rPr>
                      <m:t> 3 (</m:t>
                    </m:r>
                    <m:r>
                      <a:rPr lang="en-US" sz="2400" b="0" i="1" smtClean="0">
                        <a:latin typeface="Cambria Math" panose="02040503050406030204" pitchFamily="18" charset="0"/>
                      </a:rPr>
                      <m:t>𝑆𝑖𝑛𝑔𝑙𝑒</m:t>
                    </m:r>
                    <m:r>
                      <a:rPr lang="en-US" sz="2400" b="0" i="1" smtClean="0">
                        <a:latin typeface="Cambria Math" panose="02040503050406030204" pitchFamily="18" charset="0"/>
                      </a:rPr>
                      <m:t>, </m:t>
                    </m:r>
                    <m:r>
                      <a:rPr lang="en-US" sz="2400" b="0" i="1" smtClean="0">
                        <a:latin typeface="Cambria Math" panose="02040503050406030204" pitchFamily="18" charset="0"/>
                      </a:rPr>
                      <m:t>𝑀𝑎𝑟𝑟𝑖𝑒𝑑</m:t>
                    </m:r>
                    <m:r>
                      <a:rPr lang="en-US" sz="2400" b="0" i="1" smtClean="0">
                        <a:latin typeface="Cambria Math" panose="02040503050406030204" pitchFamily="18" charset="0"/>
                      </a:rPr>
                      <m:t>, </m:t>
                    </m:r>
                    <m:r>
                      <a:rPr lang="en-US" sz="2400" b="0" i="1" smtClean="0">
                        <a:latin typeface="Cambria Math" panose="02040503050406030204" pitchFamily="18" charset="0"/>
                      </a:rPr>
                      <m:t>𝐷𝑖𝑣𝑜𝑟𝑐𝑒𝑑</m:t>
                    </m:r>
                    <m:r>
                      <a:rPr lang="en-US" sz="2400" b="0" i="1" smtClean="0">
                        <a:latin typeface="Cambria Math" panose="02040503050406030204" pitchFamily="18" charset="0"/>
                      </a:rPr>
                      <m:t>)</m:t>
                    </m:r>
                  </m:oMath>
                </a14:m>
                <a:endParaRPr lang="en-US" sz="2400" dirty="0"/>
              </a:p>
            </p:txBody>
          </p:sp>
        </mc:Choice>
        <mc:Fallback xmlns="">
          <p:sp>
            <p:nvSpPr>
              <p:cNvPr id="24" name="Rectangle 23">
                <a:extLst>
                  <a:ext uri="{FF2B5EF4-FFF2-40B4-BE49-F238E27FC236}">
                    <a16:creationId xmlns:a16="http://schemas.microsoft.com/office/drawing/2014/main" id="{372A402F-7BF6-994A-B007-55D43A9F4BED}"/>
                  </a:ext>
                </a:extLst>
              </p:cNvPr>
              <p:cNvSpPr>
                <a:spLocks noRot="1" noChangeAspect="1" noMove="1" noResize="1" noEditPoints="1" noAdjustHandles="1" noChangeArrowheads="1" noChangeShapeType="1" noTextEdit="1"/>
              </p:cNvSpPr>
              <p:nvPr/>
            </p:nvSpPr>
            <p:spPr>
              <a:xfrm>
                <a:off x="54648" y="4176151"/>
                <a:ext cx="7985775" cy="461665"/>
              </a:xfrm>
              <a:prstGeom prst="rect">
                <a:avLst/>
              </a:prstGeom>
              <a:blipFill>
                <a:blip r:embed="rId9"/>
                <a:stretch>
                  <a:fillRect t="-10526" b="-2631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899E44A6-1DCB-3744-9BFE-C35A0E5BC999}"/>
              </a:ext>
            </a:extLst>
          </p:cNvPr>
          <p:cNvSpPr txBox="1"/>
          <p:nvPr/>
        </p:nvSpPr>
        <p:spPr>
          <a:xfrm>
            <a:off x="65451" y="6303671"/>
            <a:ext cx="7065332" cy="276999"/>
          </a:xfrm>
          <a:prstGeom prst="rect">
            <a:avLst/>
          </a:prstGeom>
          <a:noFill/>
        </p:spPr>
        <p:txBody>
          <a:bodyPr wrap="none" rtlCol="0">
            <a:spAutoFit/>
          </a:bodyPr>
          <a:lstStyle/>
          <a:p>
            <a:r>
              <a:rPr lang="en-US" sz="1200" dirty="0"/>
              <a:t>Source: Introduction to Data Mining, 2</a:t>
            </a:r>
            <a:r>
              <a:rPr lang="en-US" sz="1200" baseline="30000" dirty="0"/>
              <a:t>nd</a:t>
            </a:r>
            <a:r>
              <a:rPr lang="en-US" sz="1200" dirty="0"/>
              <a:t> Edition, Tan, Steinbach, </a:t>
            </a:r>
            <a:r>
              <a:rPr lang="en-US" sz="1200" dirty="0" err="1"/>
              <a:t>Karpatne</a:t>
            </a:r>
            <a:r>
              <a:rPr lang="en-US" sz="1200" dirty="0"/>
              <a:t> and Kumar, Pearson, 2019</a:t>
            </a:r>
          </a:p>
        </p:txBody>
      </p:sp>
    </p:spTree>
    <p:extLst>
      <p:ext uri="{BB962C8B-B14F-4D97-AF65-F5344CB8AC3E}">
        <p14:creationId xmlns:p14="http://schemas.microsoft.com/office/powerpoint/2010/main" val="1477896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002060"/>
                </a:solidFill>
                <a:latin typeface="Arial" panose="020B0604020202020204" pitchFamily="34" charset="0"/>
                <a:cs typeface="Arial" pitchFamily="34" charset="0"/>
              </a:rPr>
              <a:t>Handling Continuous Attributes</a:t>
            </a:r>
            <a:endParaRPr lang="en-US" b="1" dirty="0">
              <a:solidFill>
                <a:srgbClr val="002060"/>
              </a:solidFill>
              <a:latin typeface="Arial" panose="020B0604020202020204" pitchFamily="34" charset="0"/>
              <a:cs typeface="Arial" pitchFamily="34" charset="0"/>
            </a:endParaRPr>
          </a:p>
        </p:txBody>
      </p:sp>
      <p:sp>
        <p:nvSpPr>
          <p:cNvPr id="6" name="TextBox 5"/>
          <p:cNvSpPr txBox="1"/>
          <p:nvPr/>
        </p:nvSpPr>
        <p:spPr>
          <a:xfrm>
            <a:off x="304800" y="849550"/>
            <a:ext cx="11658600" cy="4832092"/>
          </a:xfrm>
          <a:prstGeom prst="rect">
            <a:avLst/>
          </a:prstGeom>
          <a:noFill/>
        </p:spPr>
        <p:txBody>
          <a:bodyPr wrap="square" rtlCol="0">
            <a:spAutoFit/>
          </a:bodyPr>
          <a:lstStyle/>
          <a:p>
            <a:pPr>
              <a:defRPr/>
            </a:pPr>
            <a:r>
              <a:rPr lang="en-US" sz="2800" dirty="0"/>
              <a:t>For continuous attributes: </a:t>
            </a:r>
          </a:p>
          <a:p>
            <a:pPr marL="990600" lvl="1" indent="-533400">
              <a:buFont typeface="Arial" charset="0"/>
              <a:buChar char="–"/>
              <a:defRPr/>
            </a:pPr>
            <a:r>
              <a:rPr lang="en-US" sz="2800" dirty="0">
                <a:solidFill>
                  <a:srgbClr val="FF0000"/>
                </a:solidFill>
              </a:rPr>
              <a:t>Discretization:</a:t>
            </a:r>
            <a:r>
              <a:rPr lang="en-US" sz="2800" dirty="0"/>
              <a:t> Partition the range into bins:</a:t>
            </a:r>
          </a:p>
          <a:p>
            <a:pPr marL="1371600" lvl="2" indent="-457200">
              <a:buFont typeface="Arial" panose="020B0604020202020204" pitchFamily="34" charset="0"/>
              <a:buChar char="•"/>
              <a:defRPr/>
            </a:pPr>
            <a:r>
              <a:rPr lang="en-US" sz="2800" dirty="0"/>
              <a:t>Replace continuous value with bin value</a:t>
            </a:r>
          </a:p>
          <a:p>
            <a:pPr marL="1828800" lvl="3" indent="-457200">
              <a:buFont typeface="Arial" panose="020B0604020202020204" pitchFamily="34" charset="0"/>
              <a:buChar char="•"/>
              <a:defRPr/>
            </a:pPr>
            <a:r>
              <a:rPr lang="en-US" sz="2800" dirty="0"/>
              <a:t>Attribute changed from continuous to ordinal</a:t>
            </a:r>
          </a:p>
          <a:p>
            <a:pPr marL="1752600" lvl="3" indent="-381000">
              <a:defRPr/>
            </a:pPr>
            <a:endParaRPr lang="en-US" sz="2800" dirty="0"/>
          </a:p>
          <a:p>
            <a:pPr marL="990600" lvl="1" indent="-533400">
              <a:buFont typeface="Arial" charset="0"/>
              <a:buChar char="–"/>
              <a:defRPr/>
            </a:pPr>
            <a:r>
              <a:rPr lang="en-US" sz="2800" dirty="0">
                <a:solidFill>
                  <a:srgbClr val="FF0000"/>
                </a:solidFill>
              </a:rPr>
              <a:t>Probability density estimation:</a:t>
            </a:r>
          </a:p>
          <a:p>
            <a:pPr marL="1371600" lvl="2" indent="-457200">
              <a:buFont typeface="Arial" panose="020B0604020202020204" pitchFamily="34" charset="0"/>
              <a:buChar char="•"/>
              <a:defRPr/>
            </a:pPr>
            <a:r>
              <a:rPr lang="en-US" sz="2800" dirty="0"/>
              <a:t>Assume attribute follows a normal distribution</a:t>
            </a:r>
          </a:p>
          <a:p>
            <a:pPr marL="1371600" lvl="2" indent="-457200">
              <a:buFont typeface="Arial" panose="020B0604020202020204" pitchFamily="34" charset="0"/>
              <a:buChar char="•"/>
              <a:defRPr/>
            </a:pPr>
            <a:r>
              <a:rPr lang="en-US" sz="2800" dirty="0"/>
              <a:t>Use data to estimate parameters of distribution </a:t>
            </a:r>
            <a:br>
              <a:rPr lang="en-US" sz="2800" dirty="0"/>
            </a:br>
            <a:r>
              <a:rPr lang="en-US" sz="2800" dirty="0"/>
              <a:t>   (e.g., mean and standard deviation)</a:t>
            </a:r>
          </a:p>
          <a:p>
            <a:pPr marL="1371600" lvl="2" indent="-457200">
              <a:buFont typeface="Arial" panose="020B0604020202020204" pitchFamily="34" charset="0"/>
              <a:buChar char="•"/>
              <a:defRPr/>
            </a:pPr>
            <a:r>
              <a:rPr lang="en-US" sz="2800" dirty="0"/>
              <a:t>Once probability distribution is known, use it to estimate the conditional probability P(</a:t>
            </a:r>
            <a:r>
              <a:rPr lang="en-US" sz="2800" dirty="0" err="1"/>
              <a:t>X</a:t>
            </a:r>
            <a:r>
              <a:rPr lang="en-US" sz="2800" baseline="-25000" dirty="0" err="1"/>
              <a:t>i</a:t>
            </a:r>
            <a:r>
              <a:rPr lang="en-US" sz="2800" dirty="0" err="1"/>
              <a:t>|Y</a:t>
            </a:r>
            <a:r>
              <a:rPr lang="en-US" sz="2800" dirty="0"/>
              <a:t>)</a:t>
            </a:r>
          </a:p>
        </p:txBody>
      </p:sp>
      <p:sp>
        <p:nvSpPr>
          <p:cNvPr id="9" name="Slide Number Placeholder 1">
            <a:extLst>
              <a:ext uri="{FF2B5EF4-FFF2-40B4-BE49-F238E27FC236}">
                <a16:creationId xmlns:a16="http://schemas.microsoft.com/office/drawing/2014/main" id="{7DCDED51-B889-0F44-9593-5605AED73867}"/>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0" name="Google Shape;306;p15">
            <a:extLst>
              <a:ext uri="{FF2B5EF4-FFF2-40B4-BE49-F238E27FC236}">
                <a16:creationId xmlns:a16="http://schemas.microsoft.com/office/drawing/2014/main" id="{47582763-1E76-4243-97B6-B7270CF18832}"/>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“If you are working on something that you really care about, you don’t have to be pushed. The vision pulls you.”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Steve Jobs</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56B38934-A387-CB4F-B357-722286C02933}"/>
              </a:ext>
            </a:extLst>
          </p:cNvPr>
          <p:cNvSpPr txBox="1"/>
          <p:nvPr/>
        </p:nvSpPr>
        <p:spPr>
          <a:xfrm>
            <a:off x="65451" y="6303671"/>
            <a:ext cx="7065332" cy="276999"/>
          </a:xfrm>
          <a:prstGeom prst="rect">
            <a:avLst/>
          </a:prstGeom>
          <a:noFill/>
        </p:spPr>
        <p:txBody>
          <a:bodyPr wrap="none" rtlCol="0">
            <a:spAutoFit/>
          </a:bodyPr>
          <a:lstStyle/>
          <a:p>
            <a:r>
              <a:rPr lang="en-US" sz="1200" dirty="0"/>
              <a:t>Source: Introduction to Data Mining, 2</a:t>
            </a:r>
            <a:r>
              <a:rPr lang="en-US" sz="1200" baseline="30000" dirty="0"/>
              <a:t>nd</a:t>
            </a:r>
            <a:r>
              <a:rPr lang="en-US" sz="1200" dirty="0"/>
              <a:t> Edition, Tan, Steinbach, </a:t>
            </a:r>
            <a:r>
              <a:rPr lang="en-US" sz="1200" dirty="0" err="1"/>
              <a:t>Karpatne</a:t>
            </a:r>
            <a:r>
              <a:rPr lang="en-US" sz="1200" dirty="0"/>
              <a:t> and Kumar, Pearson, 2019</a:t>
            </a:r>
          </a:p>
        </p:txBody>
      </p:sp>
    </p:spTree>
    <p:extLst>
      <p:ext uri="{BB962C8B-B14F-4D97-AF65-F5344CB8AC3E}">
        <p14:creationId xmlns:p14="http://schemas.microsoft.com/office/powerpoint/2010/main" val="834586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500"/>
                                        <p:tgtEl>
                                          <p:spTgt spid="6">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wipe(left)">
                                      <p:cBhvr>
                                        <p:cTn id="10" dur="500"/>
                                        <p:tgtEl>
                                          <p:spTgt spid="6">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wipe(left)">
                                      <p:cBhvr>
                                        <p:cTn id="13" dur="500"/>
                                        <p:tgtEl>
                                          <p:spTgt spid="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wipe(left)">
                                      <p:cBhvr>
                                        <p:cTn id="18" dur="500"/>
                                        <p:tgtEl>
                                          <p:spTgt spid="6">
                                            <p:txEl>
                                              <p:pRg st="5" end="5"/>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wipe(left)">
                                      <p:cBhvr>
                                        <p:cTn id="21" dur="500"/>
                                        <p:tgtEl>
                                          <p:spTgt spid="6">
                                            <p:txEl>
                                              <p:pRg st="6" end="6"/>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xEl>
                                              <p:pRg st="7" end="7"/>
                                            </p:txEl>
                                          </p:spTgt>
                                        </p:tgtEl>
                                        <p:attrNameLst>
                                          <p:attrName>style.visibility</p:attrName>
                                        </p:attrNameLst>
                                      </p:cBhvr>
                                      <p:to>
                                        <p:strVal val="visible"/>
                                      </p:to>
                                    </p:set>
                                    <p:animEffect transition="in" filter="wipe(left)">
                                      <p:cBhvr>
                                        <p:cTn id="24" dur="500"/>
                                        <p:tgtEl>
                                          <p:spTgt spid="6">
                                            <p:txEl>
                                              <p:pRg st="7" end="7"/>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wipe(left)">
                                      <p:cBhvr>
                                        <p:cTn id="2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2060"/>
                </a:solidFill>
                <a:latin typeface="Arial" panose="020B0604020202020204" pitchFamily="34" charset="0"/>
                <a:cs typeface="Arial" pitchFamily="34" charset="0"/>
              </a:rPr>
              <a:t>Handling Continuous Attributes</a:t>
            </a:r>
            <a:endParaRPr lang="en-US" b="1" dirty="0">
              <a:solidFill>
                <a:srgbClr val="002060"/>
              </a:solidFill>
              <a:latin typeface="Arial" panose="020B0604020202020204" pitchFamily="34" charset="0"/>
              <a:cs typeface="Arial" pitchFamily="34" charset="0"/>
            </a:endParaRPr>
          </a:p>
        </p:txBody>
      </p:sp>
      <p:cxnSp>
        <p:nvCxnSpPr>
          <p:cNvPr id="12" name="Straight Arrow Connector 11"/>
          <p:cNvCxnSpPr/>
          <p:nvPr/>
        </p:nvCxnSpPr>
        <p:spPr>
          <a:xfrm flipV="1">
            <a:off x="6917379" y="3495481"/>
            <a:ext cx="609600" cy="49530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
            <a:extLst>
              <a:ext uri="{FF2B5EF4-FFF2-40B4-BE49-F238E27FC236}">
                <a16:creationId xmlns:a16="http://schemas.microsoft.com/office/drawing/2014/main" id="{F7FEE9CF-9CA8-2747-A92C-17E8F281E78A}"/>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4" name="Google Shape;306;p15">
            <a:extLst>
              <a:ext uri="{FF2B5EF4-FFF2-40B4-BE49-F238E27FC236}">
                <a16:creationId xmlns:a16="http://schemas.microsoft.com/office/drawing/2014/main" id="{E1D150D3-7C4F-0E44-AB60-176A7B008CEB}"/>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“People who are crazy enough to think they can change the world, are the ones who do.”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Rob </a:t>
            </a:r>
            <a:r>
              <a:rPr kumimoji="0" lang="en-IN" sz="1400" b="1" i="0" u="none" strike="noStrike" kern="0" cap="none" spc="0" normalizeH="0" baseline="0" noProof="0" dirty="0" err="1">
                <a:ln>
                  <a:noFill/>
                </a:ln>
                <a:solidFill>
                  <a:srgbClr val="FFFFFF"/>
                </a:solidFill>
                <a:effectLst/>
                <a:uLnTx/>
                <a:uFillTx/>
                <a:latin typeface="Arial"/>
                <a:cs typeface="Arial"/>
                <a:sym typeface="Arial"/>
              </a:rPr>
              <a:t>Siltanen</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mc:AlternateContent xmlns:mc="http://schemas.openxmlformats.org/markup-compatibility/2006" xmlns:a14="http://schemas.microsoft.com/office/drawing/2010/main">
        <mc:Choice Requires="a14">
          <p:sp>
            <p:nvSpPr>
              <p:cNvPr id="15" name="Rectangle 3">
                <a:extLst>
                  <a:ext uri="{FF2B5EF4-FFF2-40B4-BE49-F238E27FC236}">
                    <a16:creationId xmlns:a16="http://schemas.microsoft.com/office/drawing/2014/main" id="{B20A7D12-D90A-9A4B-809D-C2C56DD3F423}"/>
                  </a:ext>
                </a:extLst>
              </p:cNvPr>
              <p:cNvSpPr txBox="1">
                <a:spLocks noChangeArrowheads="1"/>
              </p:cNvSpPr>
              <p:nvPr/>
            </p:nvSpPr>
            <p:spPr>
              <a:xfrm>
                <a:off x="4112494" y="970626"/>
                <a:ext cx="4419600" cy="5181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US" sz="2400" kern="0" dirty="0">
                    <a:cs typeface="+mn-cs"/>
                  </a:rPr>
                  <a:t>Normal distribution:</a:t>
                </a:r>
              </a:p>
              <a:p>
                <a:pPr marL="0" lvl="1">
                  <a:defRPr/>
                </a:pPr>
                <a:endParaRPr lang="en-US" sz="2400" kern="0" dirty="0"/>
              </a:p>
              <a:p>
                <a:pPr marL="0" lvl="1">
                  <a:buFont typeface="Arial" charset="0"/>
                  <a:buChar char="–"/>
                  <a:defRPr/>
                </a:pPr>
                <a:endParaRPr lang="en-US" sz="1000" kern="0" dirty="0"/>
              </a:p>
              <a:p>
                <a:pPr marL="342900" lvl="1" indent="-342900">
                  <a:buFont typeface="Arial" panose="020B0604020202020204" pitchFamily="34" charset="0"/>
                  <a:buChar char="•"/>
                  <a:defRPr/>
                </a:pPr>
                <a:r>
                  <a:rPr lang="en-US" sz="2400" kern="0" dirty="0"/>
                  <a:t>One for each </a:t>
                </a:r>
                <a14:m>
                  <m:oMath xmlns:m="http://schemas.openxmlformats.org/officeDocument/2006/math">
                    <m:r>
                      <a:rPr lang="en-US" sz="2400" i="1" kern="0" dirty="0" smtClean="0">
                        <a:latin typeface="Cambria Math" panose="02040503050406030204" pitchFamily="18" charset="0"/>
                      </a:rPr>
                      <m:t>(</m:t>
                    </m:r>
                    <m:sSub>
                      <m:sSubPr>
                        <m:ctrlPr>
                          <a:rPr lang="en-US" sz="2400" i="1" kern="0" dirty="0" smtClean="0">
                            <a:latin typeface="Cambria Math" panose="02040503050406030204" pitchFamily="18" charset="0"/>
                          </a:rPr>
                        </m:ctrlPr>
                      </m:sSubPr>
                      <m:e>
                        <m:r>
                          <a:rPr lang="en-US" sz="2400" b="0" i="1" kern="0" dirty="0" smtClean="0">
                            <a:latin typeface="Cambria Math" panose="02040503050406030204" pitchFamily="18" charset="0"/>
                          </a:rPr>
                          <m:t>𝑋</m:t>
                        </m:r>
                      </m:e>
                      <m:sub>
                        <m:r>
                          <a:rPr lang="en-US" sz="2400" b="0" i="1" kern="0" dirty="0" smtClean="0">
                            <a:latin typeface="Cambria Math" panose="02040503050406030204" pitchFamily="18" charset="0"/>
                          </a:rPr>
                          <m:t>𝑖</m:t>
                        </m:r>
                      </m:sub>
                    </m:sSub>
                    <m:r>
                      <a:rPr lang="en-US" sz="2400" b="0" i="1" kern="0" dirty="0" smtClean="0">
                        <a:latin typeface="Cambria Math" panose="02040503050406030204" pitchFamily="18" charset="0"/>
                      </a:rPr>
                      <m:t>,</m:t>
                    </m:r>
                    <m:sSub>
                      <m:sSubPr>
                        <m:ctrlPr>
                          <a:rPr lang="en-US" sz="2400" i="1" kern="0" dirty="0">
                            <a:latin typeface="Cambria Math" panose="02040503050406030204" pitchFamily="18" charset="0"/>
                          </a:rPr>
                        </m:ctrlPr>
                      </m:sSubPr>
                      <m:e>
                        <m:r>
                          <a:rPr lang="en-US" sz="2400" b="0" i="1" kern="0" dirty="0" smtClean="0">
                            <a:latin typeface="Cambria Math" panose="02040503050406030204" pitchFamily="18" charset="0"/>
                          </a:rPr>
                          <m:t>𝑌</m:t>
                        </m:r>
                      </m:e>
                      <m:sub>
                        <m:r>
                          <a:rPr lang="en-US" sz="2400" i="1" kern="0" dirty="0">
                            <a:latin typeface="Cambria Math" panose="02040503050406030204" pitchFamily="18" charset="0"/>
                          </a:rPr>
                          <m:t>𝑖</m:t>
                        </m:r>
                      </m:sub>
                    </m:sSub>
                    <m:r>
                      <a:rPr lang="en-US" sz="2400" i="1" kern="0" dirty="0" smtClean="0">
                        <a:latin typeface="Cambria Math" panose="02040503050406030204" pitchFamily="18" charset="0"/>
                      </a:rPr>
                      <m:t>)</m:t>
                    </m:r>
                  </m:oMath>
                </a14:m>
                <a:r>
                  <a:rPr lang="en-US" sz="2400" kern="0" dirty="0"/>
                  <a:t> pair</a:t>
                </a:r>
              </a:p>
              <a:p>
                <a:pPr marL="0" lvl="1">
                  <a:buFont typeface="Arial" charset="0"/>
                  <a:buChar char="–"/>
                  <a:defRPr/>
                </a:pPr>
                <a:endParaRPr lang="en-US" sz="800" kern="0" dirty="0"/>
              </a:p>
              <a:p>
                <a:pPr>
                  <a:defRPr/>
                </a:pPr>
                <a:endParaRPr lang="en-US" sz="2400" kern="0" dirty="0">
                  <a:cs typeface="+mn-cs"/>
                </a:endParaRPr>
              </a:p>
              <a:p>
                <a:pPr>
                  <a:defRPr/>
                </a:pPr>
                <a:r>
                  <a:rPr lang="en-US" sz="2400" kern="0" dirty="0">
                    <a:cs typeface="+mn-cs"/>
                  </a:rPr>
                  <a:t>For (Income, Class=No):</a:t>
                </a:r>
              </a:p>
              <a:p>
                <a:pPr marL="342900" lvl="1" indent="-342900">
                  <a:buFont typeface="Arial" panose="020B0604020202020204" pitchFamily="34" charset="0"/>
                  <a:buChar char="•"/>
                  <a:defRPr/>
                </a:pPr>
                <a:r>
                  <a:rPr lang="en-US" sz="2400" kern="0" dirty="0"/>
                  <a:t>If Class=No</a:t>
                </a:r>
              </a:p>
              <a:p>
                <a:pPr marL="800100" lvl="3" indent="-342900">
                  <a:buFont typeface="Arial" panose="020B0604020202020204" pitchFamily="34" charset="0"/>
                  <a:buChar char="•"/>
                  <a:defRPr/>
                </a:pPr>
                <a:r>
                  <a:rPr lang="en-US" sz="2000" kern="0" dirty="0"/>
                  <a:t> sample mean = 110</a:t>
                </a:r>
              </a:p>
              <a:p>
                <a:pPr marL="800100" lvl="3" indent="-342900">
                  <a:buFont typeface="Arial" panose="020B0604020202020204" pitchFamily="34" charset="0"/>
                  <a:buChar char="•"/>
                  <a:defRPr/>
                </a:pPr>
                <a:r>
                  <a:rPr lang="en-US" sz="2000" kern="0" dirty="0"/>
                  <a:t> sample variance = 2975</a:t>
                </a:r>
              </a:p>
              <a:p>
                <a:pPr marL="0" lvl="1">
                  <a:buFont typeface="Arial" charset="0"/>
                  <a:buNone/>
                  <a:defRPr/>
                </a:pPr>
                <a:endParaRPr lang="en-US" sz="2400" kern="0" dirty="0"/>
              </a:p>
            </p:txBody>
          </p:sp>
        </mc:Choice>
        <mc:Fallback xmlns="">
          <p:sp>
            <p:nvSpPr>
              <p:cNvPr id="15" name="Rectangle 3">
                <a:extLst>
                  <a:ext uri="{FF2B5EF4-FFF2-40B4-BE49-F238E27FC236}">
                    <a16:creationId xmlns:a16="http://schemas.microsoft.com/office/drawing/2014/main" id="{B20A7D12-D90A-9A4B-809D-C2C56DD3F423}"/>
                  </a:ext>
                </a:extLst>
              </p:cNvPr>
              <p:cNvSpPr txBox="1">
                <a:spLocks noRot="1" noChangeAspect="1" noMove="1" noResize="1" noEditPoints="1" noAdjustHandles="1" noChangeArrowheads="1" noChangeShapeType="1" noTextEdit="1"/>
              </p:cNvSpPr>
              <p:nvPr/>
            </p:nvSpPr>
            <p:spPr>
              <a:xfrm>
                <a:off x="4112494" y="970626"/>
                <a:ext cx="4419600" cy="5181600"/>
              </a:xfrm>
              <a:prstGeom prst="rect">
                <a:avLst/>
              </a:prstGeom>
              <a:blipFill>
                <a:blip r:embed="rId3"/>
                <a:stretch>
                  <a:fillRect l="-2299" t="-978"/>
                </a:stretch>
              </a:blipFill>
            </p:spPr>
            <p:txBody>
              <a:bodyPr/>
              <a:lstStyle/>
              <a:p>
                <a:r>
                  <a:rPr lang="en-US">
                    <a:noFill/>
                  </a:rPr>
                  <a:t> </a:t>
                </a:r>
              </a:p>
            </p:txBody>
          </p:sp>
        </mc:Fallback>
      </mc:AlternateContent>
      <p:graphicFrame>
        <p:nvGraphicFramePr>
          <p:cNvPr id="18" name="Object 4">
            <a:extLst>
              <a:ext uri="{FF2B5EF4-FFF2-40B4-BE49-F238E27FC236}">
                <a16:creationId xmlns:a16="http://schemas.microsoft.com/office/drawing/2014/main" id="{4F91DE8F-1EC9-E646-94B1-EFE49CE194FE}"/>
              </a:ext>
            </a:extLst>
          </p:cNvPr>
          <p:cNvGraphicFramePr>
            <a:graphicFrameLocks noChangeAspect="1"/>
          </p:cNvGraphicFramePr>
          <p:nvPr/>
        </p:nvGraphicFramePr>
        <p:xfrm>
          <a:off x="159328" y="887178"/>
          <a:ext cx="4107873" cy="4054409"/>
        </p:xfrm>
        <a:graphic>
          <a:graphicData uri="http://schemas.openxmlformats.org/presentationml/2006/ole">
            <mc:AlternateContent xmlns:mc="http://schemas.openxmlformats.org/markup-compatibility/2006">
              <mc:Choice xmlns:v="urn:schemas-microsoft-com:vml" Requires="v">
                <p:oleObj name="Document" r:id="rId4" imgW="5854700" imgH="5778500" progId="Word.Document.8">
                  <p:embed/>
                </p:oleObj>
              </mc:Choice>
              <mc:Fallback>
                <p:oleObj name="Document" r:id="rId4" imgW="5854700" imgH="5778500" progId="Word.Document.8">
                  <p:embed/>
                  <p:pic>
                    <p:nvPicPr>
                      <p:cNvPr id="18" name="Object 4">
                        <a:extLst>
                          <a:ext uri="{FF2B5EF4-FFF2-40B4-BE49-F238E27FC236}">
                            <a16:creationId xmlns:a16="http://schemas.microsoft.com/office/drawing/2014/main" id="{4F91DE8F-1EC9-E646-94B1-EFE49CE194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328" y="887178"/>
                        <a:ext cx="4107873" cy="4054409"/>
                      </a:xfrm>
                      <a:prstGeom prst="rect">
                        <a:avLst/>
                      </a:prstGeom>
                      <a:noFill/>
                      <a:ln>
                        <a:noFill/>
                      </a:ln>
                      <a:effec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AE9F5FC-EF3A-714E-B1A0-9B29E1134333}"/>
                  </a:ext>
                </a:extLst>
              </p14:cNvPr>
              <p14:cNvContentPartPr/>
              <p14:nvPr/>
            </p14:nvContentPartPr>
            <p14:xfrm>
              <a:off x="2346011" y="1642331"/>
              <a:ext cx="361800" cy="360"/>
            </p14:xfrm>
          </p:contentPart>
        </mc:Choice>
        <mc:Fallback xmlns="">
          <p:pic>
            <p:nvPicPr>
              <p:cNvPr id="9" name="Ink 8">
                <a:extLst>
                  <a:ext uri="{FF2B5EF4-FFF2-40B4-BE49-F238E27FC236}">
                    <a16:creationId xmlns:a16="http://schemas.microsoft.com/office/drawing/2014/main" id="{6AE9F5FC-EF3A-714E-B1A0-9B29E1134333}"/>
                  </a:ext>
                </a:extLst>
              </p:cNvPr>
              <p:cNvPicPr/>
              <p:nvPr/>
            </p:nvPicPr>
            <p:blipFill>
              <a:blip r:embed="rId7"/>
              <a:stretch>
                <a:fillRect/>
              </a:stretch>
            </p:blipFill>
            <p:spPr>
              <a:xfrm>
                <a:off x="2292011" y="1534331"/>
                <a:ext cx="469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19BFF22B-EFE9-7B40-B8CE-80D333992BAA}"/>
                  </a:ext>
                </a:extLst>
              </p14:cNvPr>
              <p14:cNvContentPartPr/>
              <p14:nvPr/>
            </p14:nvContentPartPr>
            <p14:xfrm>
              <a:off x="2347091" y="1912331"/>
              <a:ext cx="338040" cy="360"/>
            </p14:xfrm>
          </p:contentPart>
        </mc:Choice>
        <mc:Fallback xmlns="">
          <p:pic>
            <p:nvPicPr>
              <p:cNvPr id="19" name="Ink 18">
                <a:extLst>
                  <a:ext uri="{FF2B5EF4-FFF2-40B4-BE49-F238E27FC236}">
                    <a16:creationId xmlns:a16="http://schemas.microsoft.com/office/drawing/2014/main" id="{19BFF22B-EFE9-7B40-B8CE-80D333992BAA}"/>
                  </a:ext>
                </a:extLst>
              </p:cNvPr>
              <p:cNvPicPr/>
              <p:nvPr/>
            </p:nvPicPr>
            <p:blipFill>
              <a:blip r:embed="rId9"/>
              <a:stretch>
                <a:fillRect/>
              </a:stretch>
            </p:blipFill>
            <p:spPr>
              <a:xfrm>
                <a:off x="2293451" y="1804691"/>
                <a:ext cx="445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37DA1655-FD8E-CE48-9EBB-2E90530D8349}"/>
                  </a:ext>
                </a:extLst>
              </p14:cNvPr>
              <p14:cNvContentPartPr/>
              <p14:nvPr/>
            </p14:nvContentPartPr>
            <p14:xfrm>
              <a:off x="2323331" y="2317331"/>
              <a:ext cx="294120" cy="360"/>
            </p14:xfrm>
          </p:contentPart>
        </mc:Choice>
        <mc:Fallback xmlns="">
          <p:pic>
            <p:nvPicPr>
              <p:cNvPr id="20" name="Ink 19">
                <a:extLst>
                  <a:ext uri="{FF2B5EF4-FFF2-40B4-BE49-F238E27FC236}">
                    <a16:creationId xmlns:a16="http://schemas.microsoft.com/office/drawing/2014/main" id="{37DA1655-FD8E-CE48-9EBB-2E90530D8349}"/>
                  </a:ext>
                </a:extLst>
              </p:cNvPr>
              <p:cNvPicPr/>
              <p:nvPr/>
            </p:nvPicPr>
            <p:blipFill>
              <a:blip r:embed="rId11"/>
              <a:stretch>
                <a:fillRect/>
              </a:stretch>
            </p:blipFill>
            <p:spPr>
              <a:xfrm>
                <a:off x="2269331" y="2209331"/>
                <a:ext cx="401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2A38FE6E-8595-0744-B19C-6BC42A9615B8}"/>
                  </a:ext>
                </a:extLst>
              </p14:cNvPr>
              <p14:cNvContentPartPr/>
              <p14:nvPr/>
            </p14:nvContentPartPr>
            <p14:xfrm>
              <a:off x="2324411" y="2644571"/>
              <a:ext cx="448200" cy="360"/>
            </p14:xfrm>
          </p:contentPart>
        </mc:Choice>
        <mc:Fallback xmlns="">
          <p:pic>
            <p:nvPicPr>
              <p:cNvPr id="21" name="Ink 20">
                <a:extLst>
                  <a:ext uri="{FF2B5EF4-FFF2-40B4-BE49-F238E27FC236}">
                    <a16:creationId xmlns:a16="http://schemas.microsoft.com/office/drawing/2014/main" id="{2A38FE6E-8595-0744-B19C-6BC42A9615B8}"/>
                  </a:ext>
                </a:extLst>
              </p:cNvPr>
              <p:cNvPicPr/>
              <p:nvPr/>
            </p:nvPicPr>
            <p:blipFill>
              <a:blip r:embed="rId13"/>
              <a:stretch>
                <a:fillRect/>
              </a:stretch>
            </p:blipFill>
            <p:spPr>
              <a:xfrm>
                <a:off x="2270771" y="2536571"/>
                <a:ext cx="555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96ED7711-726F-FA42-8CC2-226E40918D24}"/>
                  </a:ext>
                </a:extLst>
              </p14:cNvPr>
              <p14:cNvContentPartPr/>
              <p14:nvPr/>
            </p14:nvContentPartPr>
            <p14:xfrm>
              <a:off x="2355731" y="3311651"/>
              <a:ext cx="218520" cy="360"/>
            </p14:xfrm>
          </p:contentPart>
        </mc:Choice>
        <mc:Fallback xmlns="">
          <p:pic>
            <p:nvPicPr>
              <p:cNvPr id="22" name="Ink 21">
                <a:extLst>
                  <a:ext uri="{FF2B5EF4-FFF2-40B4-BE49-F238E27FC236}">
                    <a16:creationId xmlns:a16="http://schemas.microsoft.com/office/drawing/2014/main" id="{96ED7711-726F-FA42-8CC2-226E40918D24}"/>
                  </a:ext>
                </a:extLst>
              </p:cNvPr>
              <p:cNvPicPr/>
              <p:nvPr/>
            </p:nvPicPr>
            <p:blipFill>
              <a:blip r:embed="rId15"/>
              <a:stretch>
                <a:fillRect/>
              </a:stretch>
            </p:blipFill>
            <p:spPr>
              <a:xfrm>
                <a:off x="2301731" y="3203651"/>
                <a:ext cx="326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0C941F89-5749-E045-AD87-EB02F97DD770}"/>
                  </a:ext>
                </a:extLst>
              </p14:cNvPr>
              <p14:cNvContentPartPr/>
              <p14:nvPr/>
            </p14:nvContentPartPr>
            <p14:xfrm>
              <a:off x="2329451" y="3625571"/>
              <a:ext cx="356760" cy="4320"/>
            </p14:xfrm>
          </p:contentPart>
        </mc:Choice>
        <mc:Fallback xmlns="">
          <p:pic>
            <p:nvPicPr>
              <p:cNvPr id="23" name="Ink 22">
                <a:extLst>
                  <a:ext uri="{FF2B5EF4-FFF2-40B4-BE49-F238E27FC236}">
                    <a16:creationId xmlns:a16="http://schemas.microsoft.com/office/drawing/2014/main" id="{0C941F89-5749-E045-AD87-EB02F97DD770}"/>
                  </a:ext>
                </a:extLst>
              </p:cNvPr>
              <p:cNvPicPr/>
              <p:nvPr/>
            </p:nvPicPr>
            <p:blipFill>
              <a:blip r:embed="rId17"/>
              <a:stretch>
                <a:fillRect/>
              </a:stretch>
            </p:blipFill>
            <p:spPr>
              <a:xfrm>
                <a:off x="2275451" y="3517571"/>
                <a:ext cx="464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0A163913-C7BC-DA43-818F-C2D4DE658D81}"/>
                  </a:ext>
                </a:extLst>
              </p14:cNvPr>
              <p14:cNvContentPartPr/>
              <p14:nvPr/>
            </p14:nvContentPartPr>
            <p14:xfrm>
              <a:off x="2345651" y="4326851"/>
              <a:ext cx="247680" cy="360"/>
            </p14:xfrm>
          </p:contentPart>
        </mc:Choice>
        <mc:Fallback xmlns="">
          <p:pic>
            <p:nvPicPr>
              <p:cNvPr id="24" name="Ink 23">
                <a:extLst>
                  <a:ext uri="{FF2B5EF4-FFF2-40B4-BE49-F238E27FC236}">
                    <a16:creationId xmlns:a16="http://schemas.microsoft.com/office/drawing/2014/main" id="{0A163913-C7BC-DA43-818F-C2D4DE658D81}"/>
                  </a:ext>
                </a:extLst>
              </p:cNvPr>
              <p:cNvPicPr/>
              <p:nvPr/>
            </p:nvPicPr>
            <p:blipFill>
              <a:blip r:embed="rId19"/>
              <a:stretch>
                <a:fillRect/>
              </a:stretch>
            </p:blipFill>
            <p:spPr>
              <a:xfrm>
                <a:off x="2291651" y="4218851"/>
                <a:ext cx="355320" cy="216000"/>
              </a:xfrm>
              <a:prstGeom prst="rect">
                <a:avLst/>
              </a:prstGeom>
            </p:spPr>
          </p:pic>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501D672-B72E-BB44-8918-CE2D76F4B7D1}"/>
                  </a:ext>
                </a:extLst>
              </p:cNvPr>
              <p:cNvSpPr txBox="1"/>
              <p:nvPr/>
            </p:nvSpPr>
            <p:spPr>
              <a:xfrm>
                <a:off x="7191682" y="510492"/>
                <a:ext cx="3953390" cy="14555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𝑖𝑗</m:t>
                                  </m:r>
                                </m:sub>
                                <m:sup>
                                  <m:r>
                                    <a:rPr lang="en-US" sz="2400" b="0" i="1" smtClean="0">
                                      <a:latin typeface="Cambria Math" panose="02040503050406030204" pitchFamily="18" charset="0"/>
                                      <a:ea typeface="Cambria Math" panose="02040503050406030204" pitchFamily="18" charset="0"/>
                                    </a:rPr>
                                    <m:t>2</m:t>
                                  </m:r>
                                </m:sup>
                              </m:sSubSup>
                            </m:e>
                          </m:rad>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rPr>
                                            <m:t>𝑖𝑗</m:t>
                                          </m:r>
                                        </m:sub>
                                      </m:sSub>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ea typeface="Cambria Math" panose="02040503050406030204" pitchFamily="18" charset="0"/>
                                    </a:rPr>
                                    <m:t>𝑖𝑗</m:t>
                                  </m:r>
                                </m:sub>
                                <m:sup>
                                  <m:r>
                                    <a:rPr lang="en-US" sz="2400" i="1">
                                      <a:latin typeface="Cambria Math" panose="02040503050406030204" pitchFamily="18" charset="0"/>
                                      <a:ea typeface="Cambria Math" panose="02040503050406030204" pitchFamily="18" charset="0"/>
                                    </a:rPr>
                                    <m:t>2</m:t>
                                  </m:r>
                                </m:sup>
                              </m:sSubSup>
                            </m:den>
                          </m:f>
                        </m:sup>
                      </m:sSup>
                    </m:oMath>
                  </m:oMathPara>
                </a14:m>
                <a:endParaRPr lang="en-US" sz="2400" dirty="0"/>
              </a:p>
            </p:txBody>
          </p:sp>
        </mc:Choice>
        <mc:Fallback xmlns="">
          <p:sp>
            <p:nvSpPr>
              <p:cNvPr id="25" name="TextBox 24">
                <a:extLst>
                  <a:ext uri="{FF2B5EF4-FFF2-40B4-BE49-F238E27FC236}">
                    <a16:creationId xmlns:a16="http://schemas.microsoft.com/office/drawing/2014/main" id="{5501D672-B72E-BB44-8918-CE2D76F4B7D1}"/>
                  </a:ext>
                </a:extLst>
              </p:cNvPr>
              <p:cNvSpPr txBox="1">
                <a:spLocks noRot="1" noChangeAspect="1" noMove="1" noResize="1" noEditPoints="1" noAdjustHandles="1" noChangeArrowheads="1" noChangeShapeType="1" noTextEdit="1"/>
              </p:cNvSpPr>
              <p:nvPr/>
            </p:nvSpPr>
            <p:spPr>
              <a:xfrm>
                <a:off x="7191682" y="510492"/>
                <a:ext cx="3953390" cy="1455527"/>
              </a:xfrm>
              <a:prstGeom prst="rect">
                <a:avLst/>
              </a:prstGeom>
              <a:blipFill>
                <a:blip r:embed="rId20"/>
                <a:stretch>
                  <a:fillRect l="-9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7E6FF93-8945-0B4A-9A58-864285EB100F}"/>
                  </a:ext>
                </a:extLst>
              </p:cNvPr>
              <p:cNvSpPr txBox="1"/>
              <p:nvPr/>
            </p:nvSpPr>
            <p:spPr>
              <a:xfrm>
                <a:off x="160852" y="5261912"/>
                <a:ext cx="9467070" cy="9355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𝐴𝑛𝑛𝑢𝑎𝑙</m:t>
                          </m:r>
                          <m:r>
                            <a:rPr lang="en-US" sz="2400" b="0" i="1" smtClean="0">
                              <a:latin typeface="Cambria Math" panose="02040503050406030204" pitchFamily="18" charset="0"/>
                            </a:rPr>
                            <m:t> </m:t>
                          </m:r>
                          <m:r>
                            <a:rPr lang="en-US" sz="2400" b="0" i="1" smtClean="0">
                              <a:latin typeface="Cambria Math" panose="02040503050406030204" pitchFamily="18" charset="0"/>
                            </a:rPr>
                            <m:t>𝐼𝑛𝑐𝑜𝑚𝑒</m:t>
                          </m:r>
                          <m:r>
                            <a:rPr lang="en-US" sz="2400" b="0" i="1" smtClean="0">
                              <a:latin typeface="Cambria Math" panose="02040503050406030204" pitchFamily="18" charset="0"/>
                            </a:rPr>
                            <m:t>=120</m:t>
                          </m:r>
                        </m:e>
                        <m:e>
                          <m:r>
                            <a:rPr lang="en-US" sz="2400" b="0" i="1" smtClean="0">
                              <a:latin typeface="Cambria Math" panose="02040503050406030204" pitchFamily="18" charset="0"/>
                            </a:rPr>
                            <m:t>𝑁𝑜</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2975</m:t>
                                  </m:r>
                                </m:e>
                              </m:d>
                            </m:e>
                          </m:rad>
                        </m:den>
                      </m:f>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120−110</m:t>
                                      </m:r>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2</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2975</m:t>
                                  </m:r>
                                </m:e>
                              </m:d>
                            </m:den>
                          </m:f>
                        </m:sup>
                      </m:sSup>
                      <m:r>
                        <a:rPr lang="en-US" sz="2400" b="0" i="1" smtClean="0">
                          <a:latin typeface="Cambria Math" panose="02040503050406030204" pitchFamily="18" charset="0"/>
                        </a:rPr>
                        <m:t>=0.0072</m:t>
                      </m:r>
                    </m:oMath>
                  </m:oMathPara>
                </a14:m>
                <a:endParaRPr lang="en-US" sz="2400" dirty="0"/>
              </a:p>
            </p:txBody>
          </p:sp>
        </mc:Choice>
        <mc:Fallback xmlns="">
          <p:sp>
            <p:nvSpPr>
              <p:cNvPr id="26" name="TextBox 25">
                <a:extLst>
                  <a:ext uri="{FF2B5EF4-FFF2-40B4-BE49-F238E27FC236}">
                    <a16:creationId xmlns:a16="http://schemas.microsoft.com/office/drawing/2014/main" id="{67E6FF93-8945-0B4A-9A58-864285EB100F}"/>
                  </a:ext>
                </a:extLst>
              </p:cNvPr>
              <p:cNvSpPr txBox="1">
                <a:spLocks noRot="1" noChangeAspect="1" noMove="1" noResize="1" noEditPoints="1" noAdjustHandles="1" noChangeArrowheads="1" noChangeShapeType="1" noTextEdit="1"/>
              </p:cNvSpPr>
              <p:nvPr/>
            </p:nvSpPr>
            <p:spPr>
              <a:xfrm>
                <a:off x="160852" y="5261912"/>
                <a:ext cx="9467070" cy="935513"/>
              </a:xfrm>
              <a:prstGeom prst="rect">
                <a:avLst/>
              </a:prstGeom>
              <a:blipFill>
                <a:blip r:embed="rId21"/>
                <a:stretch>
                  <a:fillRect l="-1072" b="-2667"/>
                </a:stretch>
              </a:blipFill>
            </p:spPr>
            <p:txBody>
              <a:bodyPr/>
              <a:lstStyle/>
              <a:p>
                <a:r>
                  <a:rPr lang="en-US">
                    <a:noFill/>
                  </a:rPr>
                  <a:t> </a:t>
                </a:r>
              </a:p>
            </p:txBody>
          </p:sp>
        </mc:Fallback>
      </mc:AlternateContent>
      <p:pic>
        <p:nvPicPr>
          <p:cNvPr id="28" name="Picture 27" descr="Text&#10;&#10;Description automatically generated with medium confidence">
            <a:extLst>
              <a:ext uri="{FF2B5EF4-FFF2-40B4-BE49-F238E27FC236}">
                <a16:creationId xmlns:a16="http://schemas.microsoft.com/office/drawing/2014/main" id="{43EEC089-EA04-0244-A0D8-93F8FEF559CD}"/>
              </a:ext>
            </a:extLst>
          </p:cNvPr>
          <p:cNvPicPr>
            <a:picLocks noChangeAspect="1"/>
          </p:cNvPicPr>
          <p:nvPr/>
        </p:nvPicPr>
        <p:blipFill>
          <a:blip r:embed="rId22"/>
          <a:stretch>
            <a:fillRect/>
          </a:stretch>
        </p:blipFill>
        <p:spPr>
          <a:xfrm>
            <a:off x="4358339" y="4579999"/>
            <a:ext cx="3416300" cy="546100"/>
          </a:xfrm>
          <a:prstGeom prst="rect">
            <a:avLst/>
          </a:prstGeom>
        </p:spPr>
      </p:pic>
      <p:sp>
        <p:nvSpPr>
          <p:cNvPr id="29" name="Rectangle 28">
            <a:extLst>
              <a:ext uri="{FF2B5EF4-FFF2-40B4-BE49-F238E27FC236}">
                <a16:creationId xmlns:a16="http://schemas.microsoft.com/office/drawing/2014/main" id="{9442A991-5152-8F42-ADB2-753D219B2453}"/>
              </a:ext>
            </a:extLst>
          </p:cNvPr>
          <p:cNvSpPr/>
          <p:nvPr/>
        </p:nvSpPr>
        <p:spPr>
          <a:xfrm>
            <a:off x="8434361" y="2691211"/>
            <a:ext cx="3752579" cy="1446550"/>
          </a:xfrm>
          <a:prstGeom prst="rect">
            <a:avLst/>
          </a:prstGeom>
        </p:spPr>
        <p:txBody>
          <a:bodyPr wrap="square">
            <a:spAutoFit/>
          </a:bodyPr>
          <a:lstStyle/>
          <a:p>
            <a:pPr>
              <a:defRPr/>
            </a:pPr>
            <a:r>
              <a:rPr lang="en-US" sz="2400" kern="0" dirty="0"/>
              <a:t>For (Income, Class=Yes):</a:t>
            </a:r>
          </a:p>
          <a:p>
            <a:pPr marL="342900" lvl="1" indent="-342900">
              <a:buFont typeface="Arial" panose="020B0604020202020204" pitchFamily="34" charset="0"/>
              <a:buChar char="•"/>
              <a:defRPr/>
            </a:pPr>
            <a:r>
              <a:rPr lang="en-US" sz="2400" kern="0" dirty="0"/>
              <a:t>If Class=Yes</a:t>
            </a:r>
          </a:p>
          <a:p>
            <a:pPr marL="800100" lvl="3" indent="-342900">
              <a:buFont typeface="Arial" panose="020B0604020202020204" pitchFamily="34" charset="0"/>
              <a:buChar char="•"/>
              <a:defRPr/>
            </a:pPr>
            <a:r>
              <a:rPr lang="en-US" sz="2000" kern="0" dirty="0"/>
              <a:t> sample mean = 90</a:t>
            </a:r>
          </a:p>
          <a:p>
            <a:pPr marL="800100" lvl="3" indent="-342900">
              <a:buFont typeface="Arial" panose="020B0604020202020204" pitchFamily="34" charset="0"/>
              <a:buChar char="•"/>
              <a:defRPr/>
            </a:pPr>
            <a:r>
              <a:rPr lang="en-US" sz="2000" kern="0" dirty="0"/>
              <a:t> sample variance = 25</a:t>
            </a:r>
          </a:p>
        </p:txBody>
      </p:sp>
      <p:pic>
        <p:nvPicPr>
          <p:cNvPr id="31" name="Picture 30" descr="Text&#10;&#10;Description automatically generated with medium confidence">
            <a:extLst>
              <a:ext uri="{FF2B5EF4-FFF2-40B4-BE49-F238E27FC236}">
                <a16:creationId xmlns:a16="http://schemas.microsoft.com/office/drawing/2014/main" id="{7FDB1BD0-3825-5E45-91D1-EC45D76612C9}"/>
              </a:ext>
            </a:extLst>
          </p:cNvPr>
          <p:cNvPicPr>
            <a:picLocks noChangeAspect="1"/>
          </p:cNvPicPr>
          <p:nvPr/>
        </p:nvPicPr>
        <p:blipFill>
          <a:blip r:embed="rId23"/>
          <a:stretch>
            <a:fillRect/>
          </a:stretch>
        </p:blipFill>
        <p:spPr>
          <a:xfrm>
            <a:off x="8527257" y="4583553"/>
            <a:ext cx="3048000" cy="558800"/>
          </a:xfrm>
          <a:prstGeom prst="rect">
            <a:avLst/>
          </a:prstGeom>
        </p:spPr>
      </p:pic>
    </p:spTree>
    <p:extLst>
      <p:ext uri="{BB962C8B-B14F-4D97-AF65-F5344CB8AC3E}">
        <p14:creationId xmlns:p14="http://schemas.microsoft.com/office/powerpoint/2010/main" val="26621913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wipe(left)">
                                      <p:cBhvr>
                                        <p:cTn id="16" dur="500"/>
                                        <p:tgtEl>
                                          <p:spTgt spid="1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animEffect transition="in" filter="wipe(left)">
                                      <p:cBhvr>
                                        <p:cTn id="21" dur="500"/>
                                        <p:tgtEl>
                                          <p:spTgt spid="15">
                                            <p:txEl>
                                              <p:pRg st="6" end="6"/>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xEl>
                                              <p:pRg st="7" end="7"/>
                                            </p:txEl>
                                          </p:spTgt>
                                        </p:tgtEl>
                                        <p:attrNameLst>
                                          <p:attrName>style.visibility</p:attrName>
                                        </p:attrNameLst>
                                      </p:cBhvr>
                                      <p:to>
                                        <p:strVal val="visible"/>
                                      </p:to>
                                    </p:set>
                                    <p:animEffect transition="in" filter="wipe(left)">
                                      <p:cBhvr>
                                        <p:cTn id="24" dur="500"/>
                                        <p:tgtEl>
                                          <p:spTgt spid="15">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3"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250" fill="hold"/>
                                        <p:tgtEl>
                                          <p:spTgt spid="9"/>
                                        </p:tgtEl>
                                        <p:attrNameLst>
                                          <p:attrName>drawProgress</p:attrName>
                                        </p:attrNameLst>
                                      </p:cBhvr>
                                      <p:tavLst>
                                        <p:tav tm="0">
                                          <p:val>
                                            <p:fltVal val="0"/>
                                          </p:val>
                                        </p:tav>
                                        <p:tav tm="100000">
                                          <p:val>
                                            <p:fltVal val="1"/>
                                          </p:val>
                                        </p:tav>
                                      </p:tavLst>
                                    </p:anim>
                                  </p:childTnLst>
                                </p:cTn>
                              </p:par>
                            </p:childTnLst>
                          </p:cTn>
                        </p:par>
                        <p:par>
                          <p:cTn id="30" fill="hold">
                            <p:stCondLst>
                              <p:cond delay="250"/>
                            </p:stCondLst>
                            <p:childTnLst>
                              <p:par>
                                <p:cTn id="31" presetID="63" presetClass="entr" presetSubtype="0"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0" fill="hold"/>
                                        <p:tgtEl>
                                          <p:spTgt spid="19"/>
                                        </p:tgtEl>
                                        <p:attrNameLst>
                                          <p:attrName>drawProgress</p:attrName>
                                        </p:attrNameLst>
                                      </p:cBhvr>
                                      <p:tavLst>
                                        <p:tav tm="0">
                                          <p:val>
                                            <p:fltVal val="0"/>
                                          </p:val>
                                        </p:tav>
                                        <p:tav tm="100000">
                                          <p:val>
                                            <p:fltVal val="1"/>
                                          </p:val>
                                        </p:tav>
                                      </p:tavLst>
                                    </p:anim>
                                  </p:childTnLst>
                                </p:cTn>
                              </p:par>
                            </p:childTnLst>
                          </p:cTn>
                        </p:par>
                        <p:par>
                          <p:cTn id="34" fill="hold">
                            <p:stCondLst>
                              <p:cond delay="2250"/>
                            </p:stCondLst>
                            <p:childTnLst>
                              <p:par>
                                <p:cTn id="35" presetID="63"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250" fill="hold"/>
                                        <p:tgtEl>
                                          <p:spTgt spid="20"/>
                                        </p:tgtEl>
                                        <p:attrNameLst>
                                          <p:attrName>drawProgress</p:attrName>
                                        </p:attrNameLst>
                                      </p:cBhvr>
                                      <p:tavLst>
                                        <p:tav tm="0">
                                          <p:val>
                                            <p:fltVal val="0"/>
                                          </p:val>
                                        </p:tav>
                                        <p:tav tm="100000">
                                          <p:val>
                                            <p:fltVal val="1"/>
                                          </p:val>
                                        </p:tav>
                                      </p:tavLst>
                                    </p:anim>
                                  </p:childTnLst>
                                </p:cTn>
                              </p:par>
                            </p:childTnLst>
                          </p:cTn>
                        </p:par>
                        <p:par>
                          <p:cTn id="38" fill="hold">
                            <p:stCondLst>
                              <p:cond delay="2500"/>
                            </p:stCondLst>
                            <p:childTnLst>
                              <p:par>
                                <p:cTn id="39" presetID="63"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250" fill="hold"/>
                                        <p:tgtEl>
                                          <p:spTgt spid="21"/>
                                        </p:tgtEl>
                                        <p:attrNameLst>
                                          <p:attrName>drawProgress</p:attrName>
                                        </p:attrNameLst>
                                      </p:cBhvr>
                                      <p:tavLst>
                                        <p:tav tm="0">
                                          <p:val>
                                            <p:fltVal val="0"/>
                                          </p:val>
                                        </p:tav>
                                        <p:tav tm="100000">
                                          <p:val>
                                            <p:fltVal val="1"/>
                                          </p:val>
                                        </p:tav>
                                      </p:tavLst>
                                    </p:anim>
                                  </p:childTnLst>
                                </p:cTn>
                              </p:par>
                            </p:childTnLst>
                          </p:cTn>
                        </p:par>
                        <p:par>
                          <p:cTn id="42" fill="hold">
                            <p:stCondLst>
                              <p:cond delay="2750"/>
                            </p:stCondLst>
                            <p:childTnLst>
                              <p:par>
                                <p:cTn id="43" presetID="63" presetClass="entr" presetSubtype="0"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250" fill="hold"/>
                                        <p:tgtEl>
                                          <p:spTgt spid="22"/>
                                        </p:tgtEl>
                                        <p:attrNameLst>
                                          <p:attrName>drawProgress</p:attrName>
                                        </p:attrNameLst>
                                      </p:cBhvr>
                                      <p:tavLst>
                                        <p:tav tm="0">
                                          <p:val>
                                            <p:fltVal val="0"/>
                                          </p:val>
                                        </p:tav>
                                        <p:tav tm="100000">
                                          <p:val>
                                            <p:fltVal val="1"/>
                                          </p:val>
                                        </p:tav>
                                      </p:tavLst>
                                    </p:anim>
                                  </p:childTnLst>
                                </p:cTn>
                              </p:par>
                            </p:childTnLst>
                          </p:cTn>
                        </p:par>
                        <p:par>
                          <p:cTn id="46" fill="hold">
                            <p:stCondLst>
                              <p:cond delay="3000"/>
                            </p:stCondLst>
                            <p:childTnLst>
                              <p:par>
                                <p:cTn id="47" presetID="63"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250" fill="hold"/>
                                        <p:tgtEl>
                                          <p:spTgt spid="23"/>
                                        </p:tgtEl>
                                        <p:attrNameLst>
                                          <p:attrName>drawProgress</p:attrName>
                                        </p:attrNameLst>
                                      </p:cBhvr>
                                      <p:tavLst>
                                        <p:tav tm="0">
                                          <p:val>
                                            <p:fltVal val="0"/>
                                          </p:val>
                                        </p:tav>
                                        <p:tav tm="100000">
                                          <p:val>
                                            <p:fltVal val="1"/>
                                          </p:val>
                                        </p:tav>
                                      </p:tavLst>
                                    </p:anim>
                                  </p:childTnLst>
                                </p:cTn>
                              </p:par>
                            </p:childTnLst>
                          </p:cTn>
                        </p:par>
                        <p:par>
                          <p:cTn id="50" fill="hold">
                            <p:stCondLst>
                              <p:cond delay="3250"/>
                            </p:stCondLst>
                            <p:childTnLst>
                              <p:par>
                                <p:cTn id="51" presetID="63"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250" fill="hold"/>
                                        <p:tgtEl>
                                          <p:spTgt spid="24"/>
                                        </p:tgtEl>
                                        <p:attrNameLst>
                                          <p:attrName>drawProgress</p:attrName>
                                        </p:attrNameLst>
                                      </p:cBhvr>
                                      <p:tavLst>
                                        <p:tav tm="0">
                                          <p:val>
                                            <p:fltVal val="0"/>
                                          </p:val>
                                        </p:tav>
                                        <p:tav tm="100000">
                                          <p:val>
                                            <p:fltVal val="1"/>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5">
                                            <p:txEl>
                                              <p:pRg st="8" end="8"/>
                                            </p:txEl>
                                          </p:spTgt>
                                        </p:tgtEl>
                                        <p:attrNameLst>
                                          <p:attrName>style.visibility</p:attrName>
                                        </p:attrNameLst>
                                      </p:cBhvr>
                                      <p:to>
                                        <p:strVal val="visible"/>
                                      </p:to>
                                    </p:set>
                                    <p:animEffect transition="in" filter="wipe(left)">
                                      <p:cBhvr>
                                        <p:cTn id="58" dur="500"/>
                                        <p:tgtEl>
                                          <p:spTgt spid="15">
                                            <p:txEl>
                                              <p:pRg st="8" end="8"/>
                                            </p:txEl>
                                          </p:spTgt>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5">
                                            <p:txEl>
                                              <p:pRg st="9" end="9"/>
                                            </p:txEl>
                                          </p:spTgt>
                                        </p:tgtEl>
                                        <p:attrNameLst>
                                          <p:attrName>style.visibility</p:attrName>
                                        </p:attrNameLst>
                                      </p:cBhvr>
                                      <p:to>
                                        <p:strVal val="visible"/>
                                      </p:to>
                                    </p:set>
                                    <p:animEffect transition="in" filter="wipe(left)">
                                      <p:cBhvr>
                                        <p:cTn id="61" dur="500"/>
                                        <p:tgtEl>
                                          <p:spTgt spid="15">
                                            <p:txEl>
                                              <p:pRg st="9" end="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left)">
                                      <p:cBhvr>
                                        <p:cTn id="71" dur="500"/>
                                        <p:tgtEl>
                                          <p:spTgt spid="2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left)">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25" grpId="0"/>
      <p:bldP spid="26"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
            <a:ext cx="8210550" cy="707885"/>
          </a:xfrm>
        </p:spPr>
        <p:txBody>
          <a:bodyPr/>
          <a:lstStyle/>
          <a:p>
            <a:r>
              <a:rPr lang="en-IN" sz="4000" b="1" dirty="0">
                <a:solidFill>
                  <a:srgbClr val="002060"/>
                </a:solidFill>
                <a:latin typeface="Arial" panose="020B0604020202020204" pitchFamily="34" charset="0"/>
                <a:cs typeface="Arial" pitchFamily="34" charset="0"/>
              </a:rPr>
              <a:t>Estimate Probabilities from Data</a:t>
            </a:r>
            <a:endParaRPr lang="en-US" sz="4000" b="1" dirty="0">
              <a:solidFill>
                <a:srgbClr val="002060"/>
              </a:solidFill>
              <a:latin typeface="Arial" panose="020B0604020202020204" pitchFamily="34" charset="0"/>
              <a:cs typeface="Arial" pitchFamily="34" charset="0"/>
            </a:endParaRPr>
          </a:p>
        </p:txBody>
      </p:sp>
      <p:sp>
        <p:nvSpPr>
          <p:cNvPr id="20" name="Slide Number Placeholder 1">
            <a:extLst>
              <a:ext uri="{FF2B5EF4-FFF2-40B4-BE49-F238E27FC236}">
                <a16:creationId xmlns:a16="http://schemas.microsoft.com/office/drawing/2014/main" id="{030554FA-4031-FB4C-ADB5-3E544FF2004F}"/>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21" name="Google Shape;306;p15">
            <a:extLst>
              <a:ext uri="{FF2B5EF4-FFF2-40B4-BE49-F238E27FC236}">
                <a16:creationId xmlns:a16="http://schemas.microsoft.com/office/drawing/2014/main" id="{C6688A2C-1A34-6F4A-8D56-0505CEE7AA1A}"/>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“Failure will never overtake me if my determination to succeed is strong enough.” – </a:t>
            </a:r>
            <a:r>
              <a:rPr lang="en-IN" sz="1400" b="1" kern="0" dirty="0" err="1">
                <a:solidFill>
                  <a:srgbClr val="FFFFFF"/>
                </a:solidFill>
                <a:cs typeface="Arial"/>
                <a:sym typeface="Arial"/>
              </a:rPr>
              <a:t>Og</a:t>
            </a:r>
            <a:r>
              <a:rPr lang="en-IN" sz="1400" b="1" kern="0" dirty="0">
                <a:solidFill>
                  <a:srgbClr val="FFFFFF"/>
                </a:solidFill>
                <a:cs typeface="Arial"/>
                <a:sym typeface="Arial"/>
              </a:rPr>
              <a:t> </a:t>
            </a:r>
            <a:r>
              <a:rPr lang="en-IN" sz="1400" b="1" kern="0" dirty="0" err="1">
                <a:solidFill>
                  <a:srgbClr val="FFFFFF"/>
                </a:solidFill>
                <a:cs typeface="Arial"/>
                <a:sym typeface="Arial"/>
              </a:rPr>
              <a:t>Mandino</a:t>
            </a:r>
            <a:endParaRPr lang="en-IN" sz="1400" b="1" kern="0" dirty="0">
              <a:solidFill>
                <a:srgbClr val="FFFFFF"/>
              </a:solidFill>
              <a:cs typeface="Arial"/>
              <a:sym typeface="Arial"/>
            </a:endParaRPr>
          </a:p>
        </p:txBody>
      </p:sp>
      <p:graphicFrame>
        <p:nvGraphicFramePr>
          <p:cNvPr id="24" name="Object 4">
            <a:extLst>
              <a:ext uri="{FF2B5EF4-FFF2-40B4-BE49-F238E27FC236}">
                <a16:creationId xmlns:a16="http://schemas.microsoft.com/office/drawing/2014/main" id="{B1D7679D-633F-CF43-8BC5-A15AA99FF39A}"/>
              </a:ext>
            </a:extLst>
          </p:cNvPr>
          <p:cNvGraphicFramePr>
            <a:graphicFrameLocks noGrp="1" noChangeAspect="1"/>
          </p:cNvGraphicFramePr>
          <p:nvPr>
            <p:ph sz="half" idx="2"/>
          </p:nvPr>
        </p:nvGraphicFramePr>
        <p:xfrm>
          <a:off x="9238889" y="801578"/>
          <a:ext cx="2948051" cy="2909682"/>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24" name="Object 4">
                        <a:extLst>
                          <a:ext uri="{FF2B5EF4-FFF2-40B4-BE49-F238E27FC236}">
                            <a16:creationId xmlns:a16="http://schemas.microsoft.com/office/drawing/2014/main" id="{B1D7679D-633F-CF43-8BC5-A15AA99FF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889" y="801578"/>
                        <a:ext cx="2948051" cy="2909682"/>
                      </a:xfrm>
                      <a:prstGeom prst="rect">
                        <a:avLst/>
                      </a:prstGeom>
                      <a:noFill/>
                      <a:ln>
                        <a:noFill/>
                      </a:ln>
                      <a:effectLst/>
                    </p:spPr>
                  </p:pic>
                </p:oleObj>
              </mc:Fallback>
            </mc:AlternateContent>
          </a:graphicData>
        </a:graphic>
      </p:graphicFrame>
      <p:sp>
        <p:nvSpPr>
          <p:cNvPr id="25" name="TextBox 24">
            <a:extLst>
              <a:ext uri="{FF2B5EF4-FFF2-40B4-BE49-F238E27FC236}">
                <a16:creationId xmlns:a16="http://schemas.microsoft.com/office/drawing/2014/main" id="{DAA386B7-57BD-024F-829C-6C2D119326F7}"/>
              </a:ext>
            </a:extLst>
          </p:cNvPr>
          <p:cNvSpPr txBox="1"/>
          <p:nvPr/>
        </p:nvSpPr>
        <p:spPr>
          <a:xfrm>
            <a:off x="313511" y="797939"/>
            <a:ext cx="7027758" cy="461665"/>
          </a:xfrm>
          <a:prstGeom prst="rect">
            <a:avLst/>
          </a:prstGeom>
          <a:noFill/>
        </p:spPr>
        <p:txBody>
          <a:bodyPr wrap="none" rtlCol="0">
            <a:spAutoFit/>
          </a:bodyPr>
          <a:lstStyle/>
          <a:p>
            <a:r>
              <a:rPr lang="en-US" sz="2400" b="1" dirty="0"/>
              <a:t>Class: Default = Yes (using Laplace estimate) </a:t>
            </a:r>
          </a:p>
        </p:txBody>
      </p:sp>
      <p:graphicFrame>
        <p:nvGraphicFramePr>
          <p:cNvPr id="26" name="Table 26">
            <a:extLst>
              <a:ext uri="{FF2B5EF4-FFF2-40B4-BE49-F238E27FC236}">
                <a16:creationId xmlns:a16="http://schemas.microsoft.com/office/drawing/2014/main" id="{82AF6D24-14DA-FF46-9FDE-3E56B009E3C6}"/>
              </a:ext>
            </a:extLst>
          </p:cNvPr>
          <p:cNvGraphicFramePr>
            <a:graphicFrameLocks noGrp="1"/>
          </p:cNvGraphicFramePr>
          <p:nvPr/>
        </p:nvGraphicFramePr>
        <p:xfrm>
          <a:off x="313510" y="1326053"/>
          <a:ext cx="8481211" cy="1483360"/>
        </p:xfrm>
        <a:graphic>
          <a:graphicData uri="http://schemas.openxmlformats.org/drawingml/2006/table">
            <a:tbl>
              <a:tblPr firstRow="1" bandRow="1">
                <a:tableStyleId>{3B4B98B0-60AC-42C2-AFA5-B58CD77FA1E5}</a:tableStyleId>
              </a:tblPr>
              <a:tblGrid>
                <a:gridCol w="5187404">
                  <a:extLst>
                    <a:ext uri="{9D8B030D-6E8A-4147-A177-3AD203B41FA5}">
                      <a16:colId xmlns:a16="http://schemas.microsoft.com/office/drawing/2014/main" val="1144900063"/>
                    </a:ext>
                  </a:extLst>
                </a:gridCol>
                <a:gridCol w="3293807">
                  <a:extLst>
                    <a:ext uri="{9D8B030D-6E8A-4147-A177-3AD203B41FA5}">
                      <a16:colId xmlns:a16="http://schemas.microsoft.com/office/drawing/2014/main" val="1296233341"/>
                    </a:ext>
                  </a:extLst>
                </a:gridCol>
              </a:tblGrid>
              <a:tr h="370840">
                <a:tc>
                  <a:txBody>
                    <a:bodyPr/>
                    <a:lstStyle/>
                    <a:p>
                      <a:r>
                        <a:rPr lang="en-US" sz="1800" b="1" dirty="0"/>
                        <a:t>A-priori: </a:t>
                      </a:r>
                      <a:r>
                        <a:rPr lang="en-US" sz="1800" b="0" dirty="0"/>
                        <a:t>P(Default)</a:t>
                      </a:r>
                    </a:p>
                  </a:txBody>
                  <a:tcPr/>
                </a:tc>
                <a:tc>
                  <a:txBody>
                    <a:bodyPr/>
                    <a:lstStyle/>
                    <a:p>
                      <a:r>
                        <a:rPr lang="en-US" sz="1800" b="0" dirty="0"/>
                        <a:t>3/10 = 0.3</a:t>
                      </a:r>
                    </a:p>
                  </a:txBody>
                  <a:tcPr/>
                </a:tc>
                <a:extLst>
                  <a:ext uri="{0D108BD9-81ED-4DB2-BD59-A6C34878D82A}">
                    <a16:rowId xmlns:a16="http://schemas.microsoft.com/office/drawing/2014/main" val="1264017845"/>
                  </a:ext>
                </a:extLst>
              </a:tr>
              <a:tr h="370840">
                <a:tc>
                  <a:txBody>
                    <a:bodyPr/>
                    <a:lstStyle/>
                    <a:p>
                      <a:r>
                        <a:rPr lang="en-US" sz="1800" b="0" dirty="0"/>
                        <a:t>P(Home Owner = No | Default)</a:t>
                      </a:r>
                    </a:p>
                  </a:txBody>
                  <a:tcPr/>
                </a:tc>
                <a:tc>
                  <a:txBody>
                    <a:bodyPr/>
                    <a:lstStyle/>
                    <a:p>
                      <a:r>
                        <a:rPr lang="en-US" sz="1800" b="0" dirty="0"/>
                        <a:t>(3+1)/(3+2) = 4/5</a:t>
                      </a:r>
                    </a:p>
                  </a:txBody>
                  <a:tcPr/>
                </a:tc>
                <a:extLst>
                  <a:ext uri="{0D108BD9-81ED-4DB2-BD59-A6C34878D82A}">
                    <a16:rowId xmlns:a16="http://schemas.microsoft.com/office/drawing/2014/main" val="597156425"/>
                  </a:ext>
                </a:extLst>
              </a:tr>
              <a:tr h="370840">
                <a:tc>
                  <a:txBody>
                    <a:bodyPr/>
                    <a:lstStyle/>
                    <a:p>
                      <a:r>
                        <a:rPr lang="en-US" sz="1800" b="0" dirty="0"/>
                        <a:t>P(Marital Status = Married | Default)</a:t>
                      </a:r>
                    </a:p>
                  </a:txBody>
                  <a:tcPr/>
                </a:tc>
                <a:tc>
                  <a:txBody>
                    <a:bodyPr/>
                    <a:lstStyle/>
                    <a:p>
                      <a:r>
                        <a:rPr lang="en-US" sz="1800" b="0" dirty="0"/>
                        <a:t>(0+1)/(3+3) = 1/6</a:t>
                      </a:r>
                    </a:p>
                  </a:txBody>
                  <a:tcPr/>
                </a:tc>
                <a:extLst>
                  <a:ext uri="{0D108BD9-81ED-4DB2-BD59-A6C34878D82A}">
                    <a16:rowId xmlns:a16="http://schemas.microsoft.com/office/drawing/2014/main" val="508762657"/>
                  </a:ext>
                </a:extLst>
              </a:tr>
              <a:tr h="370840">
                <a:tc>
                  <a:txBody>
                    <a:bodyPr/>
                    <a:lstStyle/>
                    <a:p>
                      <a:r>
                        <a:rPr lang="en-US" sz="1800" b="0" dirty="0"/>
                        <a:t>P(Annual Income = $120K | Default)</a:t>
                      </a:r>
                    </a:p>
                  </a:txBody>
                  <a:tcPr/>
                </a:tc>
                <a:tc>
                  <a:txBody>
                    <a:bodyPr/>
                    <a:lstStyle/>
                    <a:p>
                      <a:r>
                        <a:rPr lang="en-US" sz="1800" b="0" dirty="0"/>
                        <a:t>1.2 x 10</a:t>
                      </a:r>
                      <a:r>
                        <a:rPr lang="en-US" sz="1800" b="0" baseline="30000" dirty="0"/>
                        <a:t>-9</a:t>
                      </a:r>
                    </a:p>
                  </a:txBody>
                  <a:tcPr/>
                </a:tc>
                <a:extLst>
                  <a:ext uri="{0D108BD9-81ED-4DB2-BD59-A6C34878D82A}">
                    <a16:rowId xmlns:a16="http://schemas.microsoft.com/office/drawing/2014/main" val="4278471786"/>
                  </a:ext>
                </a:extLst>
              </a:tr>
            </a:tbl>
          </a:graphicData>
        </a:graphic>
      </p:graphicFrame>
      <p:graphicFrame>
        <p:nvGraphicFramePr>
          <p:cNvPr id="27" name="Object 4">
            <a:extLst>
              <a:ext uri="{FF2B5EF4-FFF2-40B4-BE49-F238E27FC236}">
                <a16:creationId xmlns:a16="http://schemas.microsoft.com/office/drawing/2014/main" id="{89E7FA27-6324-6547-B1C0-28B6C1D15CF7}"/>
              </a:ext>
            </a:extLst>
          </p:cNvPr>
          <p:cNvGraphicFramePr>
            <a:graphicFrameLocks noChangeAspect="1"/>
          </p:cNvGraphicFramePr>
          <p:nvPr/>
        </p:nvGraphicFramePr>
        <p:xfrm>
          <a:off x="9238888" y="3687250"/>
          <a:ext cx="2948051" cy="2909682"/>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27" name="Object 4">
                        <a:extLst>
                          <a:ext uri="{FF2B5EF4-FFF2-40B4-BE49-F238E27FC236}">
                            <a16:creationId xmlns:a16="http://schemas.microsoft.com/office/drawing/2014/main" id="{89E7FA27-6324-6547-B1C0-28B6C1D15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888" y="3687250"/>
                        <a:ext cx="2948051" cy="2909682"/>
                      </a:xfrm>
                      <a:prstGeom prst="rect">
                        <a:avLst/>
                      </a:prstGeom>
                      <a:noFill/>
                      <a:ln>
                        <a:noFill/>
                      </a:ln>
                      <a:effectLst/>
                    </p:spPr>
                  </p:pic>
                </p:oleObj>
              </mc:Fallback>
            </mc:AlternateContent>
          </a:graphicData>
        </a:graphic>
      </p:graphicFrame>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674A454F-DC1F-574F-A323-BE1E3F052A0C}"/>
                  </a:ext>
                </a:extLst>
              </p14:cNvPr>
              <p14:cNvContentPartPr/>
              <p14:nvPr/>
            </p14:nvContentPartPr>
            <p14:xfrm>
              <a:off x="9312371" y="2262251"/>
              <a:ext cx="2287800" cy="79560"/>
            </p14:xfrm>
          </p:contentPart>
        </mc:Choice>
        <mc:Fallback xmlns="">
          <p:pic>
            <p:nvPicPr>
              <p:cNvPr id="28" name="Ink 27">
                <a:extLst>
                  <a:ext uri="{FF2B5EF4-FFF2-40B4-BE49-F238E27FC236}">
                    <a16:creationId xmlns:a16="http://schemas.microsoft.com/office/drawing/2014/main" id="{674A454F-DC1F-574F-A323-BE1E3F052A0C}"/>
                  </a:ext>
                </a:extLst>
              </p:cNvPr>
              <p:cNvPicPr/>
              <p:nvPr/>
            </p:nvPicPr>
            <p:blipFill>
              <a:blip r:embed="rId6"/>
              <a:stretch>
                <a:fillRect/>
              </a:stretch>
            </p:blipFill>
            <p:spPr>
              <a:xfrm>
                <a:off x="9258379" y="2153760"/>
                <a:ext cx="2395423" cy="2961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5967E0B8-46BD-0948-8307-933D43A43A87}"/>
                  </a:ext>
                </a:extLst>
              </p14:cNvPr>
              <p14:cNvContentPartPr/>
              <p14:nvPr/>
            </p14:nvContentPartPr>
            <p14:xfrm>
              <a:off x="9342611" y="2990171"/>
              <a:ext cx="2296440" cy="44280"/>
            </p14:xfrm>
          </p:contentPart>
        </mc:Choice>
        <mc:Fallback xmlns="">
          <p:pic>
            <p:nvPicPr>
              <p:cNvPr id="29" name="Ink 28">
                <a:extLst>
                  <a:ext uri="{FF2B5EF4-FFF2-40B4-BE49-F238E27FC236}">
                    <a16:creationId xmlns:a16="http://schemas.microsoft.com/office/drawing/2014/main" id="{5967E0B8-46BD-0948-8307-933D43A43A87}"/>
                  </a:ext>
                </a:extLst>
              </p:cNvPr>
              <p:cNvPicPr/>
              <p:nvPr/>
            </p:nvPicPr>
            <p:blipFill>
              <a:blip r:embed="rId8"/>
              <a:stretch>
                <a:fillRect/>
              </a:stretch>
            </p:blipFill>
            <p:spPr>
              <a:xfrm>
                <a:off x="9288611" y="2882171"/>
                <a:ext cx="2404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977A42E2-25C7-9348-97B4-CFD812A1B416}"/>
                  </a:ext>
                </a:extLst>
              </p14:cNvPr>
              <p14:cNvContentPartPr/>
              <p14:nvPr/>
            </p14:nvContentPartPr>
            <p14:xfrm>
              <a:off x="9328931" y="3437651"/>
              <a:ext cx="2315160" cy="72360"/>
            </p14:xfrm>
          </p:contentPart>
        </mc:Choice>
        <mc:Fallback xmlns="">
          <p:pic>
            <p:nvPicPr>
              <p:cNvPr id="30" name="Ink 29">
                <a:extLst>
                  <a:ext uri="{FF2B5EF4-FFF2-40B4-BE49-F238E27FC236}">
                    <a16:creationId xmlns:a16="http://schemas.microsoft.com/office/drawing/2014/main" id="{977A42E2-25C7-9348-97B4-CFD812A1B416}"/>
                  </a:ext>
                </a:extLst>
              </p:cNvPr>
              <p:cNvPicPr/>
              <p:nvPr/>
            </p:nvPicPr>
            <p:blipFill>
              <a:blip r:embed="rId10"/>
              <a:stretch>
                <a:fillRect/>
              </a:stretch>
            </p:blipFill>
            <p:spPr>
              <a:xfrm>
                <a:off x="9274931" y="3329651"/>
                <a:ext cx="2422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B933705D-EF87-6E4B-8AB4-2965CB21D073}"/>
                  </a:ext>
                </a:extLst>
              </p14:cNvPr>
              <p14:cNvContentPartPr/>
              <p14:nvPr/>
            </p14:nvContentPartPr>
            <p14:xfrm>
              <a:off x="9303731" y="4163771"/>
              <a:ext cx="2295360" cy="62280"/>
            </p14:xfrm>
          </p:contentPart>
        </mc:Choice>
        <mc:Fallback xmlns="">
          <p:pic>
            <p:nvPicPr>
              <p:cNvPr id="31" name="Ink 30">
                <a:extLst>
                  <a:ext uri="{FF2B5EF4-FFF2-40B4-BE49-F238E27FC236}">
                    <a16:creationId xmlns:a16="http://schemas.microsoft.com/office/drawing/2014/main" id="{B933705D-EF87-6E4B-8AB4-2965CB21D073}"/>
                  </a:ext>
                </a:extLst>
              </p:cNvPr>
              <p:cNvPicPr/>
              <p:nvPr/>
            </p:nvPicPr>
            <p:blipFill>
              <a:blip r:embed="rId12"/>
              <a:stretch>
                <a:fillRect/>
              </a:stretch>
            </p:blipFill>
            <p:spPr>
              <a:xfrm>
                <a:off x="9249731" y="4055771"/>
                <a:ext cx="24030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6C115A67-412B-9B4C-AB1E-BAEBA65A640D}"/>
                  </a:ext>
                </a:extLst>
              </p14:cNvPr>
              <p14:cNvContentPartPr/>
              <p14:nvPr/>
            </p14:nvContentPartPr>
            <p14:xfrm>
              <a:off x="9260891" y="4448171"/>
              <a:ext cx="2390040" cy="104400"/>
            </p14:xfrm>
          </p:contentPart>
        </mc:Choice>
        <mc:Fallback xmlns="">
          <p:pic>
            <p:nvPicPr>
              <p:cNvPr id="32" name="Ink 31">
                <a:extLst>
                  <a:ext uri="{FF2B5EF4-FFF2-40B4-BE49-F238E27FC236}">
                    <a16:creationId xmlns:a16="http://schemas.microsoft.com/office/drawing/2014/main" id="{6C115A67-412B-9B4C-AB1E-BAEBA65A640D}"/>
                  </a:ext>
                </a:extLst>
              </p:cNvPr>
              <p:cNvPicPr/>
              <p:nvPr/>
            </p:nvPicPr>
            <p:blipFill>
              <a:blip r:embed="rId14"/>
              <a:stretch>
                <a:fillRect/>
              </a:stretch>
            </p:blipFill>
            <p:spPr>
              <a:xfrm>
                <a:off x="9206891" y="4340171"/>
                <a:ext cx="24976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F8CBD437-D828-6646-816B-4562F5750339}"/>
                  </a:ext>
                </a:extLst>
              </p14:cNvPr>
              <p14:cNvContentPartPr/>
              <p14:nvPr/>
            </p14:nvContentPartPr>
            <p14:xfrm>
              <a:off x="9385811" y="4657331"/>
              <a:ext cx="2199240" cy="70560"/>
            </p14:xfrm>
          </p:contentPart>
        </mc:Choice>
        <mc:Fallback xmlns="">
          <p:pic>
            <p:nvPicPr>
              <p:cNvPr id="33" name="Ink 32">
                <a:extLst>
                  <a:ext uri="{FF2B5EF4-FFF2-40B4-BE49-F238E27FC236}">
                    <a16:creationId xmlns:a16="http://schemas.microsoft.com/office/drawing/2014/main" id="{F8CBD437-D828-6646-816B-4562F5750339}"/>
                  </a:ext>
                </a:extLst>
              </p:cNvPr>
              <p:cNvPicPr/>
              <p:nvPr/>
            </p:nvPicPr>
            <p:blipFill>
              <a:blip r:embed="rId16"/>
              <a:stretch>
                <a:fillRect/>
              </a:stretch>
            </p:blipFill>
            <p:spPr>
              <a:xfrm>
                <a:off x="9331811" y="4549331"/>
                <a:ext cx="23068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BA9AB2C3-13B8-9D4E-859B-6B0E7687F0EE}"/>
                  </a:ext>
                </a:extLst>
              </p14:cNvPr>
              <p14:cNvContentPartPr/>
              <p14:nvPr/>
            </p14:nvContentPartPr>
            <p14:xfrm>
              <a:off x="9356291" y="4917971"/>
              <a:ext cx="2276280" cy="25200"/>
            </p14:xfrm>
          </p:contentPart>
        </mc:Choice>
        <mc:Fallback xmlns="">
          <p:pic>
            <p:nvPicPr>
              <p:cNvPr id="34" name="Ink 33">
                <a:extLst>
                  <a:ext uri="{FF2B5EF4-FFF2-40B4-BE49-F238E27FC236}">
                    <a16:creationId xmlns:a16="http://schemas.microsoft.com/office/drawing/2014/main" id="{BA9AB2C3-13B8-9D4E-859B-6B0E7687F0EE}"/>
                  </a:ext>
                </a:extLst>
              </p:cNvPr>
              <p:cNvPicPr/>
              <p:nvPr/>
            </p:nvPicPr>
            <p:blipFill>
              <a:blip r:embed="rId18"/>
              <a:stretch>
                <a:fillRect/>
              </a:stretch>
            </p:blipFill>
            <p:spPr>
              <a:xfrm>
                <a:off x="9302291" y="4809971"/>
                <a:ext cx="2383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A88D1E26-5A74-A848-AF23-2D6E8E783B26}"/>
                  </a:ext>
                </a:extLst>
              </p14:cNvPr>
              <p14:cNvContentPartPr/>
              <p14:nvPr/>
            </p14:nvContentPartPr>
            <p14:xfrm>
              <a:off x="9287891" y="5428451"/>
              <a:ext cx="2378520" cy="29880"/>
            </p14:xfrm>
          </p:contentPart>
        </mc:Choice>
        <mc:Fallback xmlns="">
          <p:pic>
            <p:nvPicPr>
              <p:cNvPr id="35" name="Ink 34">
                <a:extLst>
                  <a:ext uri="{FF2B5EF4-FFF2-40B4-BE49-F238E27FC236}">
                    <a16:creationId xmlns:a16="http://schemas.microsoft.com/office/drawing/2014/main" id="{A88D1E26-5A74-A848-AF23-2D6E8E783B26}"/>
                  </a:ext>
                </a:extLst>
              </p:cNvPr>
              <p:cNvPicPr/>
              <p:nvPr/>
            </p:nvPicPr>
            <p:blipFill>
              <a:blip r:embed="rId20"/>
              <a:stretch>
                <a:fillRect/>
              </a:stretch>
            </p:blipFill>
            <p:spPr>
              <a:xfrm>
                <a:off x="9233883" y="5319134"/>
                <a:ext cx="2486176" cy="24815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ED679D62-0DBA-2641-BC6E-CAC727288DD3}"/>
                  </a:ext>
                </a:extLst>
              </p14:cNvPr>
              <p14:cNvContentPartPr/>
              <p14:nvPr/>
            </p14:nvContentPartPr>
            <p14:xfrm>
              <a:off x="9344051" y="5632931"/>
              <a:ext cx="2301480" cy="51840"/>
            </p14:xfrm>
          </p:contentPart>
        </mc:Choice>
        <mc:Fallback xmlns="">
          <p:pic>
            <p:nvPicPr>
              <p:cNvPr id="36" name="Ink 35">
                <a:extLst>
                  <a:ext uri="{FF2B5EF4-FFF2-40B4-BE49-F238E27FC236}">
                    <a16:creationId xmlns:a16="http://schemas.microsoft.com/office/drawing/2014/main" id="{ED679D62-0DBA-2641-BC6E-CAC727288DD3}"/>
                  </a:ext>
                </a:extLst>
              </p:cNvPr>
              <p:cNvPicPr/>
              <p:nvPr/>
            </p:nvPicPr>
            <p:blipFill>
              <a:blip r:embed="rId22"/>
              <a:stretch>
                <a:fillRect/>
              </a:stretch>
            </p:blipFill>
            <p:spPr>
              <a:xfrm>
                <a:off x="9290051" y="5524931"/>
                <a:ext cx="24091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E968CC75-A6A9-7A49-96F1-735909864436}"/>
                  </a:ext>
                </a:extLst>
              </p14:cNvPr>
              <p14:cNvContentPartPr/>
              <p14:nvPr/>
            </p14:nvContentPartPr>
            <p14:xfrm>
              <a:off x="9343691" y="6107411"/>
              <a:ext cx="2324160" cy="56520"/>
            </p14:xfrm>
          </p:contentPart>
        </mc:Choice>
        <mc:Fallback xmlns="">
          <p:pic>
            <p:nvPicPr>
              <p:cNvPr id="37" name="Ink 36">
                <a:extLst>
                  <a:ext uri="{FF2B5EF4-FFF2-40B4-BE49-F238E27FC236}">
                    <a16:creationId xmlns:a16="http://schemas.microsoft.com/office/drawing/2014/main" id="{E968CC75-A6A9-7A49-96F1-735909864436}"/>
                  </a:ext>
                </a:extLst>
              </p:cNvPr>
              <p:cNvPicPr/>
              <p:nvPr/>
            </p:nvPicPr>
            <p:blipFill>
              <a:blip r:embed="rId24"/>
              <a:stretch>
                <a:fillRect/>
              </a:stretch>
            </p:blipFill>
            <p:spPr>
              <a:xfrm>
                <a:off x="9289691" y="5999411"/>
                <a:ext cx="2431800" cy="272160"/>
              </a:xfrm>
              <a:prstGeom prst="rect">
                <a:avLst/>
              </a:prstGeom>
            </p:spPr>
          </p:pic>
        </mc:Fallback>
      </mc:AlternateContent>
      <p:sp>
        <p:nvSpPr>
          <p:cNvPr id="38" name="TextBox 37">
            <a:extLst>
              <a:ext uri="{FF2B5EF4-FFF2-40B4-BE49-F238E27FC236}">
                <a16:creationId xmlns:a16="http://schemas.microsoft.com/office/drawing/2014/main" id="{27EE64B5-B77A-0E40-AA4D-DCF8530AF5DA}"/>
              </a:ext>
            </a:extLst>
          </p:cNvPr>
          <p:cNvSpPr txBox="1"/>
          <p:nvPr/>
        </p:nvSpPr>
        <p:spPr>
          <a:xfrm>
            <a:off x="313510" y="2984981"/>
            <a:ext cx="6758581" cy="461665"/>
          </a:xfrm>
          <a:prstGeom prst="rect">
            <a:avLst/>
          </a:prstGeom>
          <a:noFill/>
        </p:spPr>
        <p:txBody>
          <a:bodyPr wrap="none" rtlCol="0">
            <a:spAutoFit/>
          </a:bodyPr>
          <a:lstStyle/>
          <a:p>
            <a:r>
              <a:rPr lang="en-US" sz="2400" b="1" dirty="0"/>
              <a:t>Class: Default = No (using Laplace estimate)</a:t>
            </a:r>
          </a:p>
        </p:txBody>
      </p:sp>
      <p:graphicFrame>
        <p:nvGraphicFramePr>
          <p:cNvPr id="39" name="Table 26">
            <a:extLst>
              <a:ext uri="{FF2B5EF4-FFF2-40B4-BE49-F238E27FC236}">
                <a16:creationId xmlns:a16="http://schemas.microsoft.com/office/drawing/2014/main" id="{F35A6C03-3383-114C-B70D-7D2A0E1A850F}"/>
              </a:ext>
            </a:extLst>
          </p:cNvPr>
          <p:cNvGraphicFramePr>
            <a:graphicFrameLocks noGrp="1"/>
          </p:cNvGraphicFramePr>
          <p:nvPr/>
        </p:nvGraphicFramePr>
        <p:xfrm>
          <a:off x="320712" y="3521845"/>
          <a:ext cx="8481211" cy="1483360"/>
        </p:xfrm>
        <a:graphic>
          <a:graphicData uri="http://schemas.openxmlformats.org/drawingml/2006/table">
            <a:tbl>
              <a:tblPr firstRow="1" bandRow="1">
                <a:tableStyleId>{3B4B98B0-60AC-42C2-AFA5-B58CD77FA1E5}</a:tableStyleId>
              </a:tblPr>
              <a:tblGrid>
                <a:gridCol w="5187404">
                  <a:extLst>
                    <a:ext uri="{9D8B030D-6E8A-4147-A177-3AD203B41FA5}">
                      <a16:colId xmlns:a16="http://schemas.microsoft.com/office/drawing/2014/main" val="1144900063"/>
                    </a:ext>
                  </a:extLst>
                </a:gridCol>
                <a:gridCol w="3293807">
                  <a:extLst>
                    <a:ext uri="{9D8B030D-6E8A-4147-A177-3AD203B41FA5}">
                      <a16:colId xmlns:a16="http://schemas.microsoft.com/office/drawing/2014/main" val="1296233341"/>
                    </a:ext>
                  </a:extLst>
                </a:gridCol>
              </a:tblGrid>
              <a:tr h="370840">
                <a:tc>
                  <a:txBody>
                    <a:bodyPr/>
                    <a:lstStyle/>
                    <a:p>
                      <a:r>
                        <a:rPr lang="en-US" sz="1800" b="1" dirty="0"/>
                        <a:t>A-priori: </a:t>
                      </a:r>
                      <a:r>
                        <a:rPr lang="en-US" sz="1800" b="0" dirty="0"/>
                        <a:t>P(Non-Default)</a:t>
                      </a:r>
                    </a:p>
                  </a:txBody>
                  <a:tcPr/>
                </a:tc>
                <a:tc>
                  <a:txBody>
                    <a:bodyPr/>
                    <a:lstStyle/>
                    <a:p>
                      <a:r>
                        <a:rPr lang="en-US" sz="1800" b="0" dirty="0"/>
                        <a:t>7/10 = 0.7</a:t>
                      </a:r>
                    </a:p>
                  </a:txBody>
                  <a:tcPr/>
                </a:tc>
                <a:extLst>
                  <a:ext uri="{0D108BD9-81ED-4DB2-BD59-A6C34878D82A}">
                    <a16:rowId xmlns:a16="http://schemas.microsoft.com/office/drawing/2014/main" val="1264017845"/>
                  </a:ext>
                </a:extLst>
              </a:tr>
              <a:tr h="370840">
                <a:tc>
                  <a:txBody>
                    <a:bodyPr/>
                    <a:lstStyle/>
                    <a:p>
                      <a:r>
                        <a:rPr lang="en-US" sz="1800" b="0" dirty="0"/>
                        <a:t>P(Home Owner = No | Non-Default)</a:t>
                      </a:r>
                    </a:p>
                  </a:txBody>
                  <a:tcPr/>
                </a:tc>
                <a:tc>
                  <a:txBody>
                    <a:bodyPr/>
                    <a:lstStyle/>
                    <a:p>
                      <a:r>
                        <a:rPr lang="en-US" sz="1800" b="0" dirty="0"/>
                        <a:t>(4+1)/(7+2) = 5/9</a:t>
                      </a:r>
                    </a:p>
                  </a:txBody>
                  <a:tcPr/>
                </a:tc>
                <a:extLst>
                  <a:ext uri="{0D108BD9-81ED-4DB2-BD59-A6C34878D82A}">
                    <a16:rowId xmlns:a16="http://schemas.microsoft.com/office/drawing/2014/main" val="597156425"/>
                  </a:ext>
                </a:extLst>
              </a:tr>
              <a:tr h="370840">
                <a:tc>
                  <a:txBody>
                    <a:bodyPr/>
                    <a:lstStyle/>
                    <a:p>
                      <a:r>
                        <a:rPr lang="en-US" sz="1800" b="0" dirty="0"/>
                        <a:t>P(Marital Status = Married | Non-Default)</a:t>
                      </a:r>
                    </a:p>
                  </a:txBody>
                  <a:tcPr/>
                </a:tc>
                <a:tc>
                  <a:txBody>
                    <a:bodyPr/>
                    <a:lstStyle/>
                    <a:p>
                      <a:r>
                        <a:rPr lang="en-US" sz="1800" b="0" dirty="0"/>
                        <a:t>(4+1)/(7+3) = 1/2</a:t>
                      </a:r>
                    </a:p>
                  </a:txBody>
                  <a:tcPr/>
                </a:tc>
                <a:extLst>
                  <a:ext uri="{0D108BD9-81ED-4DB2-BD59-A6C34878D82A}">
                    <a16:rowId xmlns:a16="http://schemas.microsoft.com/office/drawing/2014/main" val="508762657"/>
                  </a:ext>
                </a:extLst>
              </a:tr>
              <a:tr h="370840">
                <a:tc>
                  <a:txBody>
                    <a:bodyPr/>
                    <a:lstStyle/>
                    <a:p>
                      <a:r>
                        <a:rPr lang="en-US" sz="1800" b="0" dirty="0"/>
                        <a:t>P(Annual Income = $120K | Non-Default)</a:t>
                      </a:r>
                    </a:p>
                  </a:txBody>
                  <a:tcPr/>
                </a:tc>
                <a:tc>
                  <a:txBody>
                    <a:bodyPr/>
                    <a:lstStyle/>
                    <a:p>
                      <a:r>
                        <a:rPr lang="en-US" sz="1800" b="0" dirty="0"/>
                        <a:t>0.0072</a:t>
                      </a:r>
                    </a:p>
                  </a:txBody>
                  <a:tcPr/>
                </a:tc>
                <a:extLst>
                  <a:ext uri="{0D108BD9-81ED-4DB2-BD59-A6C34878D82A}">
                    <a16:rowId xmlns:a16="http://schemas.microsoft.com/office/drawing/2014/main" val="4278471786"/>
                  </a:ext>
                </a:extLst>
              </a:tr>
            </a:tbl>
          </a:graphicData>
        </a:graphic>
      </p:graphicFrame>
      <p:sp>
        <p:nvSpPr>
          <p:cNvPr id="40" name="TextBox 39">
            <a:extLst>
              <a:ext uri="{FF2B5EF4-FFF2-40B4-BE49-F238E27FC236}">
                <a16:creationId xmlns:a16="http://schemas.microsoft.com/office/drawing/2014/main" id="{169C4275-6409-5742-8280-6B988660B4B2}"/>
              </a:ext>
            </a:extLst>
          </p:cNvPr>
          <p:cNvSpPr txBox="1"/>
          <p:nvPr/>
        </p:nvSpPr>
        <p:spPr>
          <a:xfrm>
            <a:off x="313509" y="5151917"/>
            <a:ext cx="8998861" cy="707886"/>
          </a:xfrm>
          <a:prstGeom prst="rect">
            <a:avLst/>
          </a:prstGeom>
          <a:noFill/>
        </p:spPr>
        <p:txBody>
          <a:bodyPr wrap="square" rtlCol="0">
            <a:spAutoFit/>
          </a:bodyPr>
          <a:lstStyle/>
          <a:p>
            <a:r>
              <a:rPr lang="en-US" sz="2000" dirty="0"/>
              <a:t>The </a:t>
            </a:r>
            <a:r>
              <a:rPr lang="en-US" sz="2000" b="1" dirty="0"/>
              <a:t>a-posteriori</a:t>
            </a:r>
            <a:r>
              <a:rPr lang="en-US" sz="2000" dirty="0"/>
              <a:t> probability of </a:t>
            </a:r>
            <a:r>
              <a:rPr lang="en-US" sz="2000" i="1" dirty="0"/>
              <a:t>default = No</a:t>
            </a:r>
            <a:r>
              <a:rPr lang="en-US" sz="2000" dirty="0"/>
              <a:t> is larger than the </a:t>
            </a:r>
            <a:r>
              <a:rPr lang="en-US" sz="2000" b="1" dirty="0"/>
              <a:t>a-posteriori</a:t>
            </a:r>
            <a:r>
              <a:rPr lang="en-US" sz="2000" dirty="0"/>
              <a:t> probability of </a:t>
            </a:r>
            <a:r>
              <a:rPr lang="en-US" sz="2000" i="1" dirty="0"/>
              <a:t>default = yes</a:t>
            </a:r>
            <a:r>
              <a:rPr lang="en-US" sz="2000" dirty="0"/>
              <a:t>.  Hence, this instance will be classified as </a:t>
            </a:r>
            <a:r>
              <a:rPr lang="en-US" sz="2000" b="1" dirty="0">
                <a:solidFill>
                  <a:srgbClr val="C00000"/>
                </a:solidFill>
              </a:rPr>
              <a:t>No</a:t>
            </a:r>
            <a:r>
              <a:rPr lang="en-US" sz="2000" dirty="0"/>
              <a:t>.</a:t>
            </a:r>
          </a:p>
        </p:txBody>
      </p:sp>
    </p:spTree>
    <p:extLst>
      <p:ext uri="{BB962C8B-B14F-4D97-AF65-F5344CB8AC3E}">
        <p14:creationId xmlns:p14="http://schemas.microsoft.com/office/powerpoint/2010/main" val="3668157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a:t>Naïve Bayes Algorithm - Summary</a:t>
            </a:r>
            <a:endParaRPr lang="en-US" sz="4000" b="1" dirty="0"/>
          </a:p>
        </p:txBody>
      </p:sp>
      <p:sp>
        <p:nvSpPr>
          <p:cNvPr id="3" name="Content Placeholder 2"/>
          <p:cNvSpPr>
            <a:spLocks noGrp="1"/>
          </p:cNvSpPr>
          <p:nvPr>
            <p:ph idx="1"/>
          </p:nvPr>
        </p:nvSpPr>
        <p:spPr>
          <a:xfrm>
            <a:off x="225778" y="990600"/>
            <a:ext cx="11737622" cy="5029200"/>
          </a:xfrm>
        </p:spPr>
        <p:txBody>
          <a:bodyPr/>
          <a:lstStyle/>
          <a:p>
            <a:pPr>
              <a:lnSpc>
                <a:spcPct val="100000"/>
              </a:lnSpc>
              <a:spcBef>
                <a:spcPts val="0"/>
              </a:spcBef>
            </a:pPr>
            <a:r>
              <a:rPr lang="en-IN" sz="2800" dirty="0"/>
              <a:t>The key assumption of independence of features is almost never true</a:t>
            </a:r>
          </a:p>
          <a:p>
            <a:pPr>
              <a:lnSpc>
                <a:spcPct val="100000"/>
              </a:lnSpc>
              <a:spcBef>
                <a:spcPts val="0"/>
              </a:spcBef>
            </a:pPr>
            <a:endParaRPr lang="en-IN" sz="1400" dirty="0"/>
          </a:p>
          <a:p>
            <a:pPr>
              <a:lnSpc>
                <a:spcPct val="100000"/>
              </a:lnSpc>
              <a:spcBef>
                <a:spcPts val="0"/>
              </a:spcBef>
            </a:pPr>
            <a:r>
              <a:rPr lang="en-IN" sz="2800" dirty="0"/>
              <a:t>Still Naïve Bayes does surprisingly well in a lot of situations</a:t>
            </a:r>
          </a:p>
          <a:p>
            <a:pPr>
              <a:lnSpc>
                <a:spcPct val="100000"/>
              </a:lnSpc>
              <a:spcBef>
                <a:spcPts val="0"/>
              </a:spcBef>
            </a:pPr>
            <a:endParaRPr lang="en-IN" sz="1400" dirty="0"/>
          </a:p>
          <a:p>
            <a:pPr>
              <a:lnSpc>
                <a:spcPct val="100000"/>
              </a:lnSpc>
              <a:spcBef>
                <a:spcPts val="0"/>
              </a:spcBef>
            </a:pPr>
            <a:r>
              <a:rPr lang="en-IN" sz="2800" dirty="0"/>
              <a:t>It works best when all the predictor variables are categorical variables</a:t>
            </a:r>
          </a:p>
          <a:p>
            <a:pPr>
              <a:lnSpc>
                <a:spcPct val="100000"/>
              </a:lnSpc>
              <a:spcBef>
                <a:spcPts val="0"/>
              </a:spcBef>
            </a:pPr>
            <a:endParaRPr lang="en-IN" sz="1400" dirty="0"/>
          </a:p>
          <a:p>
            <a:pPr>
              <a:lnSpc>
                <a:spcPct val="100000"/>
              </a:lnSpc>
              <a:spcBef>
                <a:spcPts val="0"/>
              </a:spcBef>
            </a:pPr>
            <a:r>
              <a:rPr lang="en-IN" sz="2800" dirty="0"/>
              <a:t>Numeric variables can be handled either by discretizing them or by assuming a distribution, typically Gaussian.</a:t>
            </a:r>
          </a:p>
          <a:p>
            <a:pPr>
              <a:lnSpc>
                <a:spcPct val="100000"/>
              </a:lnSpc>
              <a:spcBef>
                <a:spcPts val="0"/>
              </a:spcBef>
            </a:pPr>
            <a:endParaRPr lang="en-IN" sz="1400" dirty="0"/>
          </a:p>
          <a:p>
            <a:pPr>
              <a:lnSpc>
                <a:spcPct val="100000"/>
              </a:lnSpc>
              <a:spcBef>
                <a:spcPts val="0"/>
              </a:spcBef>
            </a:pPr>
            <a:r>
              <a:rPr lang="en-IN" sz="2800" dirty="0"/>
              <a:t>Very frequently used in text mining, character image analysis problems where the independence assumption has greater validity</a:t>
            </a:r>
            <a:endParaRPr lang="en-US" sz="2800" dirty="0"/>
          </a:p>
        </p:txBody>
      </p:sp>
      <p:sp>
        <p:nvSpPr>
          <p:cNvPr id="4" name="Slide Number Placeholder 1">
            <a:extLst>
              <a:ext uri="{FF2B5EF4-FFF2-40B4-BE49-F238E27FC236}">
                <a16:creationId xmlns:a16="http://schemas.microsoft.com/office/drawing/2014/main" id="{D97D9450-22BE-D248-BEFE-5E16EED147EB}"/>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Google Shape;306;p15">
            <a:extLst>
              <a:ext uri="{FF2B5EF4-FFF2-40B4-BE49-F238E27FC236}">
                <a16:creationId xmlns:a16="http://schemas.microsoft.com/office/drawing/2014/main" id="{94077D25-E780-7E4E-8E57-94639D43F795}"/>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“We may encounter many defeats but we must not be defeated.”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Maya Angelou</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505521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319" y="4343400"/>
            <a:ext cx="10363200" cy="1362075"/>
          </a:xfrm>
        </p:spPr>
        <p:txBody>
          <a:bodyPr/>
          <a:lstStyle/>
          <a:p>
            <a:r>
              <a:rPr lang="en-IN" b="1" dirty="0"/>
              <a:t>How Good is Your Classification?</a:t>
            </a:r>
          </a:p>
        </p:txBody>
      </p:sp>
      <p:sp>
        <p:nvSpPr>
          <p:cNvPr id="3" name="Text Placeholder 2"/>
          <p:cNvSpPr>
            <a:spLocks noGrp="1"/>
          </p:cNvSpPr>
          <p:nvPr>
            <p:ph type="body" idx="1"/>
          </p:nvPr>
        </p:nvSpPr>
        <p:spPr/>
        <p:txBody>
          <a:bodyPr/>
          <a:lstStyle/>
          <a:p>
            <a:r>
              <a:rPr lang="en-IN" dirty="0"/>
              <a:t>Confusion Matrix</a:t>
            </a:r>
          </a:p>
        </p:txBody>
      </p:sp>
      <p:sp>
        <p:nvSpPr>
          <p:cNvPr id="4" name="Slide Number Placeholder 1">
            <a:extLst>
              <a:ext uri="{FF2B5EF4-FFF2-40B4-BE49-F238E27FC236}">
                <a16:creationId xmlns:a16="http://schemas.microsoft.com/office/drawing/2014/main" id="{318C4657-BE06-5F43-9957-AB548CEC35B2}"/>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Google Shape;306;p15">
            <a:extLst>
              <a:ext uri="{FF2B5EF4-FFF2-40B4-BE49-F238E27FC236}">
                <a16:creationId xmlns:a16="http://schemas.microsoft.com/office/drawing/2014/main" id="{4A41ECB8-2299-D04A-9851-DD20A12DC6B3}"/>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“Knowing is not enough; we must apply. Wishing is not enough; we must do.”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Johann Wolfgang von Goethe</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3008066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82"/>
            <a:ext cx="8708571" cy="729007"/>
          </a:xfrm>
        </p:spPr>
        <p:txBody>
          <a:bodyPr/>
          <a:lstStyle/>
          <a:p>
            <a:r>
              <a:rPr lang="en-US" sz="4000" b="1" dirty="0"/>
              <a:t>Confusion Matrix</a:t>
            </a:r>
          </a:p>
        </p:txBody>
      </p:sp>
      <p:graphicFrame>
        <p:nvGraphicFramePr>
          <p:cNvPr id="3" name="Table 2"/>
          <p:cNvGraphicFramePr>
            <a:graphicFrameLocks noGrp="1"/>
          </p:cNvGraphicFramePr>
          <p:nvPr/>
        </p:nvGraphicFramePr>
        <p:xfrm>
          <a:off x="152400" y="1255484"/>
          <a:ext cx="5638800" cy="1967970"/>
        </p:xfrm>
        <a:graphic>
          <a:graphicData uri="http://schemas.openxmlformats.org/drawingml/2006/table">
            <a:tbl>
              <a:tblPr firstRow="1" bandRow="1">
                <a:tableStyleId>{D7AC3CCA-C797-4891-BE02-D94E43425B78}</a:tableStyleId>
              </a:tblPr>
              <a:tblGrid>
                <a:gridCol w="1127760">
                  <a:extLst>
                    <a:ext uri="{9D8B030D-6E8A-4147-A177-3AD203B41FA5}">
                      <a16:colId xmlns:a16="http://schemas.microsoft.com/office/drawing/2014/main" val="20000"/>
                    </a:ext>
                  </a:extLst>
                </a:gridCol>
                <a:gridCol w="1127760">
                  <a:extLst>
                    <a:ext uri="{9D8B030D-6E8A-4147-A177-3AD203B41FA5}">
                      <a16:colId xmlns:a16="http://schemas.microsoft.com/office/drawing/2014/main" val="20001"/>
                    </a:ext>
                  </a:extLst>
                </a:gridCol>
                <a:gridCol w="1127760">
                  <a:extLst>
                    <a:ext uri="{9D8B030D-6E8A-4147-A177-3AD203B41FA5}">
                      <a16:colId xmlns:a16="http://schemas.microsoft.com/office/drawing/2014/main" val="20002"/>
                    </a:ext>
                  </a:extLst>
                </a:gridCol>
                <a:gridCol w="1127760">
                  <a:extLst>
                    <a:ext uri="{9D8B030D-6E8A-4147-A177-3AD203B41FA5}">
                      <a16:colId xmlns:a16="http://schemas.microsoft.com/office/drawing/2014/main" val="20003"/>
                    </a:ext>
                  </a:extLst>
                </a:gridCol>
                <a:gridCol w="1127760">
                  <a:extLst>
                    <a:ext uri="{9D8B030D-6E8A-4147-A177-3AD203B41FA5}">
                      <a16:colId xmlns:a16="http://schemas.microsoft.com/office/drawing/2014/main" val="20004"/>
                    </a:ext>
                  </a:extLst>
                </a:gridCol>
              </a:tblGrid>
              <a:tr h="361254">
                <a:tc rowSpan="2" gridSpan="2">
                  <a:txBody>
                    <a:bodyPr/>
                    <a:lstStyle/>
                    <a:p>
                      <a:r>
                        <a:rPr lang="en-IN" sz="1900" b="1" dirty="0">
                          <a:latin typeface="Arial" panose="020B0604020202020204" pitchFamily="34" charset="0"/>
                          <a:cs typeface="Arial" panose="020B0604020202020204" pitchFamily="34" charset="0"/>
                        </a:rPr>
                        <a:t>10-year CHD risk</a:t>
                      </a:r>
                    </a:p>
                  </a:txBody>
                  <a:tcPr marL="69558" marR="69558" marT="34780" marB="34780" anchor="ctr"/>
                </a:tc>
                <a:tc rowSpan="2" hMerge="1">
                  <a:txBody>
                    <a:bodyPr/>
                    <a:lstStyle/>
                    <a:p>
                      <a:endParaRPr lang="en-IN" sz="2400" dirty="0">
                        <a:latin typeface="Minion"/>
                      </a:endParaRPr>
                    </a:p>
                  </a:txBody>
                  <a:tcPr/>
                </a:tc>
                <a:tc gridSpan="2">
                  <a:txBody>
                    <a:bodyPr/>
                    <a:lstStyle/>
                    <a:p>
                      <a:pPr algn="ctr"/>
                      <a:r>
                        <a:rPr lang="en-IN" sz="1900" dirty="0">
                          <a:latin typeface="Arial" panose="020B0604020202020204" pitchFamily="34" charset="0"/>
                          <a:cs typeface="Arial" panose="020B0604020202020204" pitchFamily="34" charset="0"/>
                        </a:rPr>
                        <a:t>Predicted</a:t>
                      </a:r>
                    </a:p>
                  </a:txBody>
                  <a:tcPr marL="69558" marR="69558" marT="34780" marB="34780"/>
                </a:tc>
                <a:tc hMerge="1">
                  <a:txBody>
                    <a:bodyPr/>
                    <a:lstStyle/>
                    <a:p>
                      <a:endParaRPr lang="en-IN" sz="2400" dirty="0">
                        <a:latin typeface="Minion"/>
                      </a:endParaRPr>
                    </a:p>
                  </a:txBody>
                  <a:tcPr/>
                </a:tc>
                <a:tc rowSpan="2">
                  <a:txBody>
                    <a:bodyPr/>
                    <a:lstStyle/>
                    <a:p>
                      <a:pPr algn="ctr"/>
                      <a:r>
                        <a:rPr lang="en-IN" sz="1900" dirty="0">
                          <a:latin typeface="Arial" panose="020B0604020202020204" pitchFamily="34" charset="0"/>
                          <a:cs typeface="Arial" panose="020B0604020202020204" pitchFamily="34" charset="0"/>
                        </a:rPr>
                        <a:t>Total</a:t>
                      </a:r>
                    </a:p>
                  </a:txBody>
                  <a:tcPr marL="69558" marR="69558" marT="34780" marB="34780" anchor="ctr"/>
                </a:tc>
                <a:extLst>
                  <a:ext uri="{0D108BD9-81ED-4DB2-BD59-A6C34878D82A}">
                    <a16:rowId xmlns:a16="http://schemas.microsoft.com/office/drawing/2014/main" val="10000"/>
                  </a:ext>
                </a:extLst>
              </a:tr>
              <a:tr h="440662">
                <a:tc gridSpan="2" vMerge="1">
                  <a:txBody>
                    <a:bodyPr/>
                    <a:lstStyle/>
                    <a:p>
                      <a:endParaRPr lang="en-IN" sz="2400" b="1">
                        <a:latin typeface="Minion"/>
                      </a:endParaRPr>
                    </a:p>
                  </a:txBody>
                  <a:tcPr/>
                </a:tc>
                <a:tc hMerge="1" vMerge="1">
                  <a:txBody>
                    <a:bodyPr/>
                    <a:lstStyle/>
                    <a:p>
                      <a:endParaRPr lang="en-IN" sz="2400" dirty="0">
                        <a:latin typeface="Minion"/>
                      </a:endParaRPr>
                    </a:p>
                  </a:txBody>
                  <a:tcPr/>
                </a:tc>
                <a:tc>
                  <a:txBody>
                    <a:bodyPr/>
                    <a:lstStyle/>
                    <a:p>
                      <a:r>
                        <a:rPr lang="en-IN" sz="1900" dirty="0">
                          <a:latin typeface="Arial" panose="020B0604020202020204" pitchFamily="34" charset="0"/>
                          <a:cs typeface="Arial" panose="020B0604020202020204" pitchFamily="34" charset="0"/>
                        </a:rPr>
                        <a:t>Positive</a:t>
                      </a:r>
                    </a:p>
                  </a:txBody>
                  <a:tcPr marL="69558" marR="69558" marT="34780" marB="34780"/>
                </a:tc>
                <a:tc>
                  <a:txBody>
                    <a:bodyPr/>
                    <a:lstStyle/>
                    <a:p>
                      <a:r>
                        <a:rPr lang="en-IN" sz="1900" dirty="0">
                          <a:latin typeface="Arial" panose="020B0604020202020204" pitchFamily="34" charset="0"/>
                          <a:cs typeface="Arial" panose="020B0604020202020204" pitchFamily="34" charset="0"/>
                        </a:rPr>
                        <a:t>Negative</a:t>
                      </a:r>
                    </a:p>
                  </a:txBody>
                  <a:tcPr marL="69558" marR="69558" marT="34780" marB="34780"/>
                </a:tc>
                <a:tc vMerge="1">
                  <a:txBody>
                    <a:bodyPr/>
                    <a:lstStyle/>
                    <a:p>
                      <a:endParaRPr lang="en-IN" sz="3100" dirty="0">
                        <a:latin typeface="Minion"/>
                      </a:endParaRPr>
                    </a:p>
                  </a:txBody>
                  <a:tcPr marL="113792" marR="113792" marT="56896" marB="56896"/>
                </a:tc>
                <a:extLst>
                  <a:ext uri="{0D108BD9-81ED-4DB2-BD59-A6C34878D82A}">
                    <a16:rowId xmlns:a16="http://schemas.microsoft.com/office/drawing/2014/main" val="10001"/>
                  </a:ext>
                </a:extLst>
              </a:tr>
              <a:tr h="361254">
                <a:tc rowSpan="2">
                  <a:txBody>
                    <a:bodyPr/>
                    <a:lstStyle/>
                    <a:p>
                      <a:pPr algn="ctr"/>
                      <a:r>
                        <a:rPr lang="en-IN" sz="1900" b="1" dirty="0">
                          <a:latin typeface="Arial" panose="020B0604020202020204" pitchFamily="34" charset="0"/>
                          <a:cs typeface="Arial" panose="020B0604020202020204" pitchFamily="34" charset="0"/>
                        </a:rPr>
                        <a:t>Actual</a:t>
                      </a:r>
                    </a:p>
                  </a:txBody>
                  <a:tcPr marL="69558" marR="69558" marT="34780" marB="34780" anchor="ctr"/>
                </a:tc>
                <a:tc>
                  <a:txBody>
                    <a:bodyPr/>
                    <a:lstStyle/>
                    <a:p>
                      <a:r>
                        <a:rPr lang="en-IN" sz="1900" dirty="0">
                          <a:latin typeface="Arial" panose="020B0604020202020204" pitchFamily="34" charset="0"/>
                          <a:cs typeface="Arial" panose="020B0604020202020204" pitchFamily="34" charset="0"/>
                        </a:rPr>
                        <a:t>Positive</a:t>
                      </a:r>
                    </a:p>
                  </a:txBody>
                  <a:tcPr marL="69558" marR="69558" marT="34780" marB="34780"/>
                </a:tc>
                <a:tc>
                  <a:txBody>
                    <a:bodyPr/>
                    <a:lstStyle/>
                    <a:p>
                      <a:r>
                        <a:rPr lang="en-IN" sz="1900" dirty="0">
                          <a:latin typeface="Arial" panose="020B0604020202020204" pitchFamily="34" charset="0"/>
                          <a:cs typeface="Arial" panose="020B0604020202020204" pitchFamily="34" charset="0"/>
                        </a:rPr>
                        <a:t>30</a:t>
                      </a:r>
                    </a:p>
                  </a:txBody>
                  <a:tcPr marL="69558" marR="69558" marT="34780" marB="34780"/>
                </a:tc>
                <a:tc>
                  <a:txBody>
                    <a:bodyPr/>
                    <a:lstStyle/>
                    <a:p>
                      <a:r>
                        <a:rPr lang="en-IN" sz="1900" dirty="0">
                          <a:latin typeface="Arial" panose="020B0604020202020204" pitchFamily="34" charset="0"/>
                          <a:cs typeface="Arial" panose="020B0604020202020204" pitchFamily="34" charset="0"/>
                        </a:rPr>
                        <a:t>357</a:t>
                      </a:r>
                    </a:p>
                  </a:txBody>
                  <a:tcPr marL="69558" marR="69558" marT="34780" marB="34780"/>
                </a:tc>
                <a:tc>
                  <a:txBody>
                    <a:bodyPr/>
                    <a:lstStyle/>
                    <a:p>
                      <a:r>
                        <a:rPr lang="en-IN" sz="1900" dirty="0">
                          <a:latin typeface="Arial" panose="020B0604020202020204" pitchFamily="34" charset="0"/>
                          <a:cs typeface="Arial" panose="020B0604020202020204" pitchFamily="34" charset="0"/>
                        </a:rPr>
                        <a:t>387</a:t>
                      </a:r>
                    </a:p>
                  </a:txBody>
                  <a:tcPr marL="69558" marR="69558" marT="34780" marB="34780"/>
                </a:tc>
                <a:extLst>
                  <a:ext uri="{0D108BD9-81ED-4DB2-BD59-A6C34878D82A}">
                    <a16:rowId xmlns:a16="http://schemas.microsoft.com/office/drawing/2014/main" val="10002"/>
                  </a:ext>
                </a:extLst>
              </a:tr>
              <a:tr h="443546">
                <a:tc vMerge="1">
                  <a:txBody>
                    <a:bodyPr/>
                    <a:lstStyle/>
                    <a:p>
                      <a:endParaRPr lang="en-IN" sz="2400" b="1" dirty="0">
                        <a:latin typeface="Minion"/>
                      </a:endParaRPr>
                    </a:p>
                  </a:txBody>
                  <a:tcPr/>
                </a:tc>
                <a:tc>
                  <a:txBody>
                    <a:bodyPr/>
                    <a:lstStyle/>
                    <a:p>
                      <a:r>
                        <a:rPr lang="en-IN" sz="1900" dirty="0">
                          <a:latin typeface="Arial" panose="020B0604020202020204" pitchFamily="34" charset="0"/>
                          <a:cs typeface="Arial" panose="020B0604020202020204" pitchFamily="34" charset="0"/>
                        </a:rPr>
                        <a:t>Negative</a:t>
                      </a:r>
                    </a:p>
                  </a:txBody>
                  <a:tcPr marL="69558" marR="69558" marT="34780" marB="34780"/>
                </a:tc>
                <a:tc>
                  <a:txBody>
                    <a:bodyPr/>
                    <a:lstStyle/>
                    <a:p>
                      <a:r>
                        <a:rPr lang="en-IN" sz="1900" dirty="0">
                          <a:latin typeface="Arial" panose="020B0604020202020204" pitchFamily="34" charset="0"/>
                          <a:cs typeface="Arial" panose="020B0604020202020204" pitchFamily="34" charset="0"/>
                        </a:rPr>
                        <a:t>9</a:t>
                      </a:r>
                    </a:p>
                  </a:txBody>
                  <a:tcPr marL="69558" marR="69558" marT="34780" marB="34780"/>
                </a:tc>
                <a:tc>
                  <a:txBody>
                    <a:bodyPr/>
                    <a:lstStyle/>
                    <a:p>
                      <a:r>
                        <a:rPr lang="en-IN" sz="1900" dirty="0">
                          <a:latin typeface="Arial" panose="020B0604020202020204" pitchFamily="34" charset="0"/>
                          <a:cs typeface="Arial" panose="020B0604020202020204" pitchFamily="34" charset="0"/>
                        </a:rPr>
                        <a:t>2170</a:t>
                      </a:r>
                    </a:p>
                  </a:txBody>
                  <a:tcPr marL="69558" marR="69558" marT="34780" marB="34780"/>
                </a:tc>
                <a:tc>
                  <a:txBody>
                    <a:bodyPr/>
                    <a:lstStyle/>
                    <a:p>
                      <a:r>
                        <a:rPr lang="en-IN" sz="1900" dirty="0">
                          <a:latin typeface="Arial" panose="020B0604020202020204" pitchFamily="34" charset="0"/>
                          <a:cs typeface="Arial" panose="020B0604020202020204" pitchFamily="34" charset="0"/>
                        </a:rPr>
                        <a:t>2179</a:t>
                      </a:r>
                    </a:p>
                  </a:txBody>
                  <a:tcPr marL="69558" marR="69558" marT="34780" marB="34780"/>
                </a:tc>
                <a:extLst>
                  <a:ext uri="{0D108BD9-81ED-4DB2-BD59-A6C34878D82A}">
                    <a16:rowId xmlns:a16="http://schemas.microsoft.com/office/drawing/2014/main" val="10003"/>
                  </a:ext>
                </a:extLst>
              </a:tr>
              <a:tr h="361254">
                <a:tc gridSpan="2">
                  <a:txBody>
                    <a:bodyPr/>
                    <a:lstStyle/>
                    <a:p>
                      <a:pPr algn="ctr"/>
                      <a:r>
                        <a:rPr lang="en-IN" sz="1900" b="1" dirty="0">
                          <a:latin typeface="Arial" panose="020B0604020202020204" pitchFamily="34" charset="0"/>
                          <a:cs typeface="Arial" panose="020B0604020202020204" pitchFamily="34" charset="0"/>
                        </a:rPr>
                        <a:t>Total</a:t>
                      </a:r>
                    </a:p>
                  </a:txBody>
                  <a:tcPr marL="69558" marR="69558" marT="34780" marB="34780" anchor="ctr"/>
                </a:tc>
                <a:tc hMerge="1">
                  <a:txBody>
                    <a:bodyPr/>
                    <a:lstStyle/>
                    <a:p>
                      <a:endParaRPr lang="en-IN" sz="3100" dirty="0">
                        <a:latin typeface="Minion"/>
                      </a:endParaRPr>
                    </a:p>
                  </a:txBody>
                  <a:tcPr marL="113792" marR="113792" marT="56896" marB="56896"/>
                </a:tc>
                <a:tc>
                  <a:txBody>
                    <a:bodyPr/>
                    <a:lstStyle/>
                    <a:p>
                      <a:r>
                        <a:rPr lang="en-IN" sz="1900" dirty="0">
                          <a:latin typeface="Arial" panose="020B0604020202020204" pitchFamily="34" charset="0"/>
                          <a:cs typeface="Arial" panose="020B0604020202020204" pitchFamily="34" charset="0"/>
                        </a:rPr>
                        <a:t>39</a:t>
                      </a:r>
                    </a:p>
                  </a:txBody>
                  <a:tcPr marL="69558" marR="69558" marT="34780" marB="34780"/>
                </a:tc>
                <a:tc>
                  <a:txBody>
                    <a:bodyPr/>
                    <a:lstStyle/>
                    <a:p>
                      <a:r>
                        <a:rPr lang="en-IN" sz="1900" dirty="0">
                          <a:latin typeface="Arial" panose="020B0604020202020204" pitchFamily="34" charset="0"/>
                          <a:cs typeface="Arial" panose="020B0604020202020204" pitchFamily="34" charset="0"/>
                        </a:rPr>
                        <a:t>2527</a:t>
                      </a:r>
                    </a:p>
                  </a:txBody>
                  <a:tcPr marL="69558" marR="69558" marT="34780" marB="34780"/>
                </a:tc>
                <a:tc>
                  <a:txBody>
                    <a:bodyPr/>
                    <a:lstStyle/>
                    <a:p>
                      <a:r>
                        <a:rPr lang="en-IN" sz="1900" dirty="0">
                          <a:latin typeface="Arial" panose="020B0604020202020204" pitchFamily="34" charset="0"/>
                          <a:cs typeface="Arial" panose="020B0604020202020204" pitchFamily="34" charset="0"/>
                        </a:rPr>
                        <a:t>2566</a:t>
                      </a:r>
                    </a:p>
                  </a:txBody>
                  <a:tcPr marL="69558" marR="69558" marT="34780" marB="34780"/>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nvGraphicFramePr>
        <p:xfrm>
          <a:off x="152400" y="3811208"/>
          <a:ext cx="5638800" cy="1947128"/>
        </p:xfrm>
        <a:graphic>
          <a:graphicData uri="http://schemas.openxmlformats.org/drawingml/2006/table">
            <a:tbl>
              <a:tblPr firstRow="1" bandRow="1">
                <a:tableStyleId>{D7AC3CCA-C797-4891-BE02-D94E43425B78}</a:tableStyleId>
              </a:tblPr>
              <a:tblGrid>
                <a:gridCol w="1066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486782">
                <a:tc rowSpan="2" gridSpan="2">
                  <a:txBody>
                    <a:bodyPr/>
                    <a:lstStyle/>
                    <a:p>
                      <a:endParaRPr lang="en-IN" sz="2000" b="1" dirty="0">
                        <a:latin typeface="Arial" panose="020B0604020202020204" pitchFamily="34" charset="0"/>
                        <a:cs typeface="Arial" panose="020B0604020202020204" pitchFamily="34" charset="0"/>
                      </a:endParaRPr>
                    </a:p>
                  </a:txBody>
                  <a:tcPr marL="94488" marR="94488" marT="47244" marB="47244" anchor="ctr"/>
                </a:tc>
                <a:tc rowSpan="2" hMerge="1">
                  <a:txBody>
                    <a:bodyPr/>
                    <a:lstStyle/>
                    <a:p>
                      <a:endParaRPr lang="en-IN" sz="2400" dirty="0">
                        <a:latin typeface="Minion"/>
                      </a:endParaRPr>
                    </a:p>
                  </a:txBody>
                  <a:tcPr/>
                </a:tc>
                <a:tc gridSpan="2">
                  <a:txBody>
                    <a:bodyPr/>
                    <a:lstStyle/>
                    <a:p>
                      <a:pPr algn="ctr"/>
                      <a:r>
                        <a:rPr lang="en-IN" sz="2000" dirty="0">
                          <a:latin typeface="Arial" panose="020B0604020202020204" pitchFamily="34" charset="0"/>
                          <a:cs typeface="Arial" panose="020B0604020202020204" pitchFamily="34" charset="0"/>
                        </a:rPr>
                        <a:t>Predicted</a:t>
                      </a:r>
                    </a:p>
                  </a:txBody>
                  <a:tcPr marL="94488" marR="94488" marT="47244" marB="47244"/>
                </a:tc>
                <a:tc hMerge="1">
                  <a:txBody>
                    <a:bodyPr/>
                    <a:lstStyle/>
                    <a:p>
                      <a:endParaRPr lang="en-IN" sz="2400" dirty="0">
                        <a:latin typeface="Minion"/>
                      </a:endParaRPr>
                    </a:p>
                  </a:txBody>
                  <a:tcPr/>
                </a:tc>
                <a:extLst>
                  <a:ext uri="{0D108BD9-81ED-4DB2-BD59-A6C34878D82A}">
                    <a16:rowId xmlns:a16="http://schemas.microsoft.com/office/drawing/2014/main" val="10000"/>
                  </a:ext>
                </a:extLst>
              </a:tr>
              <a:tr h="486782">
                <a:tc gridSpan="2" vMerge="1">
                  <a:txBody>
                    <a:bodyPr/>
                    <a:lstStyle/>
                    <a:p>
                      <a:endParaRPr lang="en-IN" sz="2400" b="1">
                        <a:latin typeface="Minion"/>
                      </a:endParaRPr>
                    </a:p>
                  </a:txBody>
                  <a:tcPr/>
                </a:tc>
                <a:tc hMerge="1" vMerge="1">
                  <a:txBody>
                    <a:bodyPr/>
                    <a:lstStyle/>
                    <a:p>
                      <a:endParaRPr lang="en-IN" sz="2400" dirty="0">
                        <a:latin typeface="Minion"/>
                      </a:endParaRPr>
                    </a:p>
                  </a:txBody>
                  <a:tcPr/>
                </a:tc>
                <a:tc>
                  <a:txBody>
                    <a:bodyPr/>
                    <a:lstStyle/>
                    <a:p>
                      <a:r>
                        <a:rPr lang="en-IN" sz="2000" dirty="0">
                          <a:latin typeface="Arial" panose="020B0604020202020204" pitchFamily="34" charset="0"/>
                          <a:cs typeface="Arial" panose="020B0604020202020204" pitchFamily="34" charset="0"/>
                        </a:rPr>
                        <a:t>Positive</a:t>
                      </a:r>
                    </a:p>
                  </a:txBody>
                  <a:tcPr marL="94488" marR="94488" marT="47244" marB="47244"/>
                </a:tc>
                <a:tc>
                  <a:txBody>
                    <a:bodyPr/>
                    <a:lstStyle/>
                    <a:p>
                      <a:r>
                        <a:rPr lang="en-IN" sz="2000" dirty="0">
                          <a:latin typeface="Arial" panose="020B0604020202020204" pitchFamily="34" charset="0"/>
                          <a:cs typeface="Arial" panose="020B0604020202020204" pitchFamily="34" charset="0"/>
                        </a:rPr>
                        <a:t>Negative</a:t>
                      </a:r>
                    </a:p>
                  </a:txBody>
                  <a:tcPr marL="94488" marR="94488" marT="47244" marB="47244"/>
                </a:tc>
                <a:extLst>
                  <a:ext uri="{0D108BD9-81ED-4DB2-BD59-A6C34878D82A}">
                    <a16:rowId xmlns:a16="http://schemas.microsoft.com/office/drawing/2014/main" val="10001"/>
                  </a:ext>
                </a:extLst>
              </a:tr>
              <a:tr h="486782">
                <a:tc rowSpan="2">
                  <a:txBody>
                    <a:bodyPr/>
                    <a:lstStyle/>
                    <a:p>
                      <a:pPr algn="ctr"/>
                      <a:r>
                        <a:rPr lang="en-IN" sz="2000" b="1" dirty="0">
                          <a:latin typeface="Arial" panose="020B0604020202020204" pitchFamily="34" charset="0"/>
                          <a:cs typeface="Arial" panose="020B0604020202020204" pitchFamily="34" charset="0"/>
                        </a:rPr>
                        <a:t>Actual</a:t>
                      </a:r>
                    </a:p>
                  </a:txBody>
                  <a:tcPr marL="94488" marR="94488" marT="47244" marB="47244" anchor="ctr"/>
                </a:tc>
                <a:tc>
                  <a:txBody>
                    <a:bodyPr/>
                    <a:lstStyle/>
                    <a:p>
                      <a:r>
                        <a:rPr lang="en-IN" sz="2000" dirty="0">
                          <a:latin typeface="Arial" panose="020B0604020202020204" pitchFamily="34" charset="0"/>
                          <a:cs typeface="Arial" panose="020B0604020202020204" pitchFamily="34" charset="0"/>
                        </a:rPr>
                        <a:t>Positive</a:t>
                      </a:r>
                    </a:p>
                  </a:txBody>
                  <a:tcPr marL="94488" marR="94488" marT="47244" marB="47244"/>
                </a:tc>
                <a:tc>
                  <a:txBody>
                    <a:bodyPr/>
                    <a:lstStyle/>
                    <a:p>
                      <a:r>
                        <a:rPr lang="en-IN" sz="2000" dirty="0">
                          <a:latin typeface="Arial" panose="020B0604020202020204" pitchFamily="34" charset="0"/>
                          <a:cs typeface="Arial" panose="020B0604020202020204" pitchFamily="34" charset="0"/>
                        </a:rPr>
                        <a:t>True +</a:t>
                      </a:r>
                      <a:r>
                        <a:rPr lang="en-IN" sz="2000" dirty="0" err="1">
                          <a:latin typeface="Arial" panose="020B0604020202020204" pitchFamily="34" charset="0"/>
                          <a:cs typeface="Arial" panose="020B0604020202020204" pitchFamily="34" charset="0"/>
                        </a:rPr>
                        <a:t>ve</a:t>
                      </a:r>
                      <a:endParaRPr lang="en-IN" sz="2000" dirty="0">
                        <a:latin typeface="Arial" panose="020B0604020202020204" pitchFamily="34" charset="0"/>
                        <a:cs typeface="Arial" panose="020B0604020202020204" pitchFamily="34" charset="0"/>
                      </a:endParaRPr>
                    </a:p>
                  </a:txBody>
                  <a:tcPr marL="94488" marR="94488" marT="47244" marB="47244"/>
                </a:tc>
                <a:tc>
                  <a:txBody>
                    <a:bodyPr/>
                    <a:lstStyle/>
                    <a:p>
                      <a:r>
                        <a:rPr lang="en-IN" sz="2000" dirty="0">
                          <a:latin typeface="Arial" panose="020B0604020202020204" pitchFamily="34" charset="0"/>
                          <a:cs typeface="Arial" panose="020B0604020202020204" pitchFamily="34" charset="0"/>
                        </a:rPr>
                        <a:t>False –</a:t>
                      </a:r>
                      <a:r>
                        <a:rPr lang="en-IN" sz="2000" dirty="0" err="1">
                          <a:latin typeface="Arial" panose="020B0604020202020204" pitchFamily="34" charset="0"/>
                          <a:cs typeface="Arial" panose="020B0604020202020204" pitchFamily="34" charset="0"/>
                        </a:rPr>
                        <a:t>ve</a:t>
                      </a:r>
                      <a:endParaRPr lang="en-IN" sz="2000" dirty="0">
                        <a:latin typeface="Arial" panose="020B0604020202020204" pitchFamily="34" charset="0"/>
                        <a:cs typeface="Arial" panose="020B0604020202020204" pitchFamily="34" charset="0"/>
                      </a:endParaRPr>
                    </a:p>
                  </a:txBody>
                  <a:tcPr marL="94488" marR="94488" marT="47244" marB="47244"/>
                </a:tc>
                <a:extLst>
                  <a:ext uri="{0D108BD9-81ED-4DB2-BD59-A6C34878D82A}">
                    <a16:rowId xmlns:a16="http://schemas.microsoft.com/office/drawing/2014/main" val="10002"/>
                  </a:ext>
                </a:extLst>
              </a:tr>
              <a:tr h="486782">
                <a:tc vMerge="1">
                  <a:txBody>
                    <a:bodyPr/>
                    <a:lstStyle/>
                    <a:p>
                      <a:endParaRPr lang="en-IN" sz="2400" b="1" dirty="0">
                        <a:latin typeface="Minion"/>
                      </a:endParaRPr>
                    </a:p>
                  </a:txBody>
                  <a:tcPr/>
                </a:tc>
                <a:tc>
                  <a:txBody>
                    <a:bodyPr/>
                    <a:lstStyle/>
                    <a:p>
                      <a:r>
                        <a:rPr lang="en-IN" sz="2000" dirty="0">
                          <a:latin typeface="Arial" panose="020B0604020202020204" pitchFamily="34" charset="0"/>
                          <a:cs typeface="Arial" panose="020B0604020202020204" pitchFamily="34" charset="0"/>
                        </a:rPr>
                        <a:t>Negative</a:t>
                      </a:r>
                    </a:p>
                  </a:txBody>
                  <a:tcPr marL="94488" marR="94488" marT="47244" marB="47244"/>
                </a:tc>
                <a:tc>
                  <a:txBody>
                    <a:bodyPr/>
                    <a:lstStyle/>
                    <a:p>
                      <a:r>
                        <a:rPr lang="en-IN" sz="2000" dirty="0">
                          <a:latin typeface="Arial" panose="020B0604020202020204" pitchFamily="34" charset="0"/>
                          <a:cs typeface="Arial" panose="020B0604020202020204" pitchFamily="34" charset="0"/>
                        </a:rPr>
                        <a:t>False +</a:t>
                      </a:r>
                      <a:r>
                        <a:rPr lang="en-IN" sz="2000" dirty="0" err="1">
                          <a:latin typeface="Arial" panose="020B0604020202020204" pitchFamily="34" charset="0"/>
                          <a:cs typeface="Arial" panose="020B0604020202020204" pitchFamily="34" charset="0"/>
                        </a:rPr>
                        <a:t>ve</a:t>
                      </a:r>
                      <a:endParaRPr lang="en-IN" sz="2000" dirty="0">
                        <a:latin typeface="Arial" panose="020B0604020202020204" pitchFamily="34" charset="0"/>
                        <a:cs typeface="Arial" panose="020B0604020202020204" pitchFamily="34" charset="0"/>
                      </a:endParaRPr>
                    </a:p>
                  </a:txBody>
                  <a:tcPr marL="94488" marR="94488" marT="47244" marB="47244"/>
                </a:tc>
                <a:tc>
                  <a:txBody>
                    <a:bodyPr/>
                    <a:lstStyle/>
                    <a:p>
                      <a:r>
                        <a:rPr lang="en-IN" sz="2000" dirty="0">
                          <a:latin typeface="Arial" panose="020B0604020202020204" pitchFamily="34" charset="0"/>
                          <a:cs typeface="Arial" panose="020B0604020202020204" pitchFamily="34" charset="0"/>
                        </a:rPr>
                        <a:t>True</a:t>
                      </a:r>
                      <a:r>
                        <a:rPr lang="en-IN" sz="2000" baseline="0" dirty="0">
                          <a:latin typeface="Arial" panose="020B0604020202020204" pitchFamily="34" charset="0"/>
                          <a:cs typeface="Arial" panose="020B0604020202020204" pitchFamily="34" charset="0"/>
                        </a:rPr>
                        <a:t> –</a:t>
                      </a:r>
                      <a:r>
                        <a:rPr lang="en-IN" sz="2000" baseline="0" dirty="0" err="1">
                          <a:latin typeface="Arial" panose="020B0604020202020204" pitchFamily="34" charset="0"/>
                          <a:cs typeface="Arial" panose="020B0604020202020204" pitchFamily="34" charset="0"/>
                        </a:rPr>
                        <a:t>ve</a:t>
                      </a:r>
                      <a:endParaRPr lang="en-IN" sz="2000" baseline="0" dirty="0">
                        <a:latin typeface="Arial" panose="020B0604020202020204" pitchFamily="34" charset="0"/>
                        <a:cs typeface="Arial" panose="020B0604020202020204" pitchFamily="34" charset="0"/>
                      </a:endParaRPr>
                    </a:p>
                  </a:txBody>
                  <a:tcPr marL="94488" marR="94488" marT="47244" marB="47244"/>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F977C65F-36C0-7643-90A3-78D4492703AD}"/>
              </a:ext>
            </a:extLst>
          </p:cNvPr>
          <p:cNvSpPr txBox="1"/>
          <p:nvPr/>
        </p:nvSpPr>
        <p:spPr>
          <a:xfrm>
            <a:off x="417254" y="804439"/>
            <a:ext cx="5314275" cy="369332"/>
          </a:xfrm>
          <a:prstGeom prst="rect">
            <a:avLst/>
          </a:prstGeom>
          <a:noFill/>
        </p:spPr>
        <p:txBody>
          <a:bodyPr wrap="none" rtlCol="0">
            <a:spAutoFit/>
          </a:bodyPr>
          <a:lstStyle/>
          <a:p>
            <a:r>
              <a:rPr lang="en-US" b="1" dirty="0"/>
              <a:t>Recall </a:t>
            </a:r>
            <a:r>
              <a:rPr lang="en-US" b="1" dirty="0">
                <a:solidFill>
                  <a:srgbClr val="C00000"/>
                </a:solidFill>
              </a:rPr>
              <a:t>Logistic Regression</a:t>
            </a:r>
            <a:r>
              <a:rPr lang="en-US" b="1" dirty="0"/>
              <a:t> Classification Case</a:t>
            </a:r>
          </a:p>
        </p:txBody>
      </p:sp>
      <p:pic>
        <p:nvPicPr>
          <p:cNvPr id="12" name="Picture 11" descr="A close up of a logo&#10;&#10;Description automatically generated">
            <a:extLst>
              <a:ext uri="{FF2B5EF4-FFF2-40B4-BE49-F238E27FC236}">
                <a16:creationId xmlns:a16="http://schemas.microsoft.com/office/drawing/2014/main" id="{0682AACE-0F1A-4740-B987-265E03DC0469}"/>
              </a:ext>
            </a:extLst>
          </p:cNvPr>
          <p:cNvPicPr>
            <a:picLocks noChangeAspect="1"/>
          </p:cNvPicPr>
          <p:nvPr/>
        </p:nvPicPr>
        <p:blipFill>
          <a:blip r:embed="rId2">
            <a:clrChange>
              <a:clrFrom>
                <a:srgbClr val="83F3F7"/>
              </a:clrFrom>
              <a:clrTo>
                <a:srgbClr val="83F3F7">
                  <a:alpha val="0"/>
                </a:srgbClr>
              </a:clrTo>
            </a:clrChange>
            <a:extLst>
              <a:ext uri="{28A0092B-C50C-407E-A947-70E740481C1C}">
                <a14:useLocalDpi xmlns:a14="http://schemas.microsoft.com/office/drawing/2010/main" val="0"/>
              </a:ext>
            </a:extLst>
          </a:blip>
          <a:stretch>
            <a:fillRect/>
          </a:stretch>
        </p:blipFill>
        <p:spPr>
          <a:xfrm>
            <a:off x="533400" y="3849906"/>
            <a:ext cx="1371600" cy="914400"/>
          </a:xfrm>
          <a:prstGeom prst="rect">
            <a:avLst/>
          </a:prstGeom>
        </p:spPr>
      </p:pic>
      <p:pic>
        <p:nvPicPr>
          <p:cNvPr id="14" name="Picture 13" descr="A close up of a newspaper&#10;&#10;Description automatically generated">
            <a:extLst>
              <a:ext uri="{FF2B5EF4-FFF2-40B4-BE49-F238E27FC236}">
                <a16:creationId xmlns:a16="http://schemas.microsoft.com/office/drawing/2014/main" id="{FB630758-AFFD-3747-96EE-5B8705044D6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8000"/>
                    </a14:imgEffect>
                    <a14:imgEffect>
                      <a14:brightnessContrast bright="20000"/>
                    </a14:imgEffect>
                  </a14:imgLayer>
                </a14:imgProps>
              </a:ext>
              <a:ext uri="{28A0092B-C50C-407E-A947-70E740481C1C}">
                <a14:useLocalDpi xmlns:a14="http://schemas.microsoft.com/office/drawing/2010/main" val="0"/>
              </a:ext>
            </a:extLst>
          </a:blip>
          <a:srcRect l="29741" t="10684" r="30754" b="70892"/>
          <a:stretch/>
        </p:blipFill>
        <p:spPr>
          <a:xfrm>
            <a:off x="10025798" y="4088705"/>
            <a:ext cx="2013802" cy="1669631"/>
          </a:xfrm>
          <a:prstGeom prst="rect">
            <a:avLst/>
          </a:prstGeom>
        </p:spPr>
      </p:pic>
      <p:pic>
        <p:nvPicPr>
          <p:cNvPr id="16" name="Picture 15" descr="A close up of a newspaper&#10;&#10;Description automatically generated">
            <a:extLst>
              <a:ext uri="{FF2B5EF4-FFF2-40B4-BE49-F238E27FC236}">
                <a16:creationId xmlns:a16="http://schemas.microsoft.com/office/drawing/2014/main" id="{FB9D21FD-223A-5F41-B88F-4E85787722B8}"/>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Effect>
                      <a14:brightnessContrast bright="32000"/>
                    </a14:imgEffect>
                  </a14:imgLayer>
                </a14:imgProps>
              </a:ext>
              <a:ext uri="{28A0092B-C50C-407E-A947-70E740481C1C}">
                <a14:useLocalDpi xmlns:a14="http://schemas.microsoft.com/office/drawing/2010/main" val="0"/>
              </a:ext>
            </a:extLst>
          </a:blip>
          <a:srcRect l="8519" t="4445" r="18335" b="67163"/>
          <a:stretch/>
        </p:blipFill>
        <p:spPr>
          <a:xfrm>
            <a:off x="6172200" y="3343557"/>
            <a:ext cx="3499393" cy="2414779"/>
          </a:xfrm>
          <a:prstGeom prst="rect">
            <a:avLst/>
          </a:prstGeom>
        </p:spPr>
      </p:pic>
      <p:pic>
        <p:nvPicPr>
          <p:cNvPr id="18" name="Picture 17" descr="A close up of a newspaper&#10;&#10;Description automatically generated">
            <a:extLst>
              <a:ext uri="{FF2B5EF4-FFF2-40B4-BE49-F238E27FC236}">
                <a16:creationId xmlns:a16="http://schemas.microsoft.com/office/drawing/2014/main" id="{3ACAB515-F9A2-B74F-A055-7CF650F601EB}"/>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100000"/>
                    </a14:imgEffect>
                    <a14:imgEffect>
                      <a14:brightnessContrast bright="25000"/>
                    </a14:imgEffect>
                  </a14:imgLayer>
                </a14:imgProps>
              </a:ext>
              <a:ext uri="{28A0092B-C50C-407E-A947-70E740481C1C}">
                <a14:useLocalDpi xmlns:a14="http://schemas.microsoft.com/office/drawing/2010/main" val="0"/>
              </a:ext>
            </a:extLst>
          </a:blip>
          <a:srcRect l="19224" t="6702" r="19518" b="38854"/>
          <a:stretch/>
        </p:blipFill>
        <p:spPr>
          <a:xfrm>
            <a:off x="10025798" y="868251"/>
            <a:ext cx="2057872" cy="3251532"/>
          </a:xfrm>
          <a:prstGeom prst="rect">
            <a:avLst/>
          </a:prstGeom>
        </p:spPr>
      </p:pic>
      <p:pic>
        <p:nvPicPr>
          <p:cNvPr id="20" name="Picture 19" descr="A close up of a newspaper&#10;&#10;Description automatically generated">
            <a:extLst>
              <a:ext uri="{FF2B5EF4-FFF2-40B4-BE49-F238E27FC236}">
                <a16:creationId xmlns:a16="http://schemas.microsoft.com/office/drawing/2014/main" id="{7C02D8ED-7957-6748-A4C2-70D67A8F1470}"/>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100000"/>
                    </a14:imgEffect>
                    <a14:imgEffect>
                      <a14:brightnessContrast bright="20000"/>
                    </a14:imgEffect>
                  </a14:imgLayer>
                </a14:imgProps>
              </a:ext>
              <a:ext uri="{28A0092B-C50C-407E-A947-70E740481C1C}">
                <a14:useLocalDpi xmlns:a14="http://schemas.microsoft.com/office/drawing/2010/main" val="0"/>
              </a:ext>
            </a:extLst>
          </a:blip>
          <a:srcRect l="4511" t="14928" b="55184"/>
          <a:stretch/>
        </p:blipFill>
        <p:spPr>
          <a:xfrm>
            <a:off x="5827594" y="887431"/>
            <a:ext cx="4198204" cy="2336023"/>
          </a:xfrm>
          <a:prstGeom prst="rect">
            <a:avLst/>
          </a:prstGeom>
        </p:spPr>
      </p:pic>
      <p:sp>
        <p:nvSpPr>
          <p:cNvPr id="13" name="Slide Number Placeholder 1">
            <a:extLst>
              <a:ext uri="{FF2B5EF4-FFF2-40B4-BE49-F238E27FC236}">
                <a16:creationId xmlns:a16="http://schemas.microsoft.com/office/drawing/2014/main" id="{DD86E64D-002F-6A48-BA09-3C3CAEB912F8}"/>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5" name="Google Shape;306;p15">
            <a:extLst>
              <a:ext uri="{FF2B5EF4-FFF2-40B4-BE49-F238E27FC236}">
                <a16:creationId xmlns:a16="http://schemas.microsoft.com/office/drawing/2014/main" id="{7B3B599C-0869-4747-9B7E-A018933814F6}"/>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“We generate fears while we sit. We overcome them by action.”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Henry Link</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4009347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style.rotation</p:attrName>
                                        </p:attrNameLst>
                                      </p:cBhvr>
                                      <p:tavLst>
                                        <p:tav tm="0">
                                          <p:val>
                                            <p:fltVal val="720"/>
                                          </p:val>
                                        </p:tav>
                                        <p:tav tm="100000">
                                          <p:val>
                                            <p:fltVal val="0"/>
                                          </p:val>
                                        </p:tav>
                                      </p:tavLst>
                                    </p:anim>
                                    <p:anim calcmode="lin" valueType="num">
                                      <p:cBhvr>
                                        <p:cTn id="9" dur="2000" fill="hold"/>
                                        <p:tgtEl>
                                          <p:spTgt spid="7"/>
                                        </p:tgtEl>
                                        <p:attrNameLst>
                                          <p:attrName>ppt_h</p:attrName>
                                        </p:attrNameLst>
                                      </p:cBhvr>
                                      <p:tavLst>
                                        <p:tav tm="0">
                                          <p:val>
                                            <p:fltVal val="0"/>
                                          </p:val>
                                        </p:tav>
                                        <p:tav tm="100000">
                                          <p:val>
                                            <p:strVal val="#ppt_h"/>
                                          </p:val>
                                        </p:tav>
                                      </p:tavLst>
                                    </p:anim>
                                    <p:anim calcmode="lin" valueType="num">
                                      <p:cBhvr>
                                        <p:cTn id="10" dur="2000" fill="hold"/>
                                        <p:tgtEl>
                                          <p:spTgt spid="7"/>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19" presetClass="entr" presetSubtype="1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0" fill="hold"/>
                                        <p:tgtEl>
                                          <p:spTgt spid="12"/>
                                        </p:tgtEl>
                                        <p:attrNameLst>
                                          <p:attrName>ppt_w</p:attrName>
                                        </p:attrNameLst>
                                      </p:cBhvr>
                                      <p:tavLst>
                                        <p:tav tm="0" fmla="#ppt_w*sin(2.5*pi*$)">
                                          <p:val>
                                            <p:fltVal val="0"/>
                                          </p:val>
                                        </p:tav>
                                        <p:tav tm="100000">
                                          <p:val>
                                            <p:fltVal val="1"/>
                                          </p:val>
                                        </p:tav>
                                      </p:tavLst>
                                    </p:anim>
                                    <p:anim calcmode="lin" valueType="num">
                                      <p:cBhvr>
                                        <p:cTn id="16" dur="5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74"/>
            <a:ext cx="9027886" cy="637871"/>
          </a:xfrm>
        </p:spPr>
        <p:txBody>
          <a:bodyPr/>
          <a:lstStyle/>
          <a:p>
            <a:r>
              <a:rPr lang="en-US" sz="4000" b="1" dirty="0"/>
              <a:t>Confusion Matrix</a:t>
            </a:r>
          </a:p>
        </p:txBody>
      </p:sp>
      <p:graphicFrame>
        <p:nvGraphicFramePr>
          <p:cNvPr id="7" name="Table 6"/>
          <p:cNvGraphicFramePr>
            <a:graphicFrameLocks noGrp="1"/>
          </p:cNvGraphicFramePr>
          <p:nvPr/>
        </p:nvGraphicFramePr>
        <p:xfrm>
          <a:off x="457200" y="838200"/>
          <a:ext cx="11277600" cy="3085828"/>
        </p:xfrm>
        <a:graphic>
          <a:graphicData uri="http://schemas.openxmlformats.org/drawingml/2006/table">
            <a:tbl>
              <a:tblPr firstRow="1" bandRow="1">
                <a:tableStyleId>{D7AC3CCA-C797-4891-BE02-D94E43425B78}</a:tableStyleId>
              </a:tblPr>
              <a:tblGrid>
                <a:gridCol w="10668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4648200">
                  <a:extLst>
                    <a:ext uri="{9D8B030D-6E8A-4147-A177-3AD203B41FA5}">
                      <a16:colId xmlns:a16="http://schemas.microsoft.com/office/drawing/2014/main" val="20004"/>
                    </a:ext>
                  </a:extLst>
                </a:gridCol>
              </a:tblGrid>
              <a:tr h="486782">
                <a:tc rowSpan="2" gridSpan="2">
                  <a:txBody>
                    <a:bodyPr/>
                    <a:lstStyle/>
                    <a:p>
                      <a:endParaRPr lang="en-IN" sz="2000" b="1" dirty="0">
                        <a:latin typeface="Arial" panose="020B0604020202020204" pitchFamily="34" charset="0"/>
                        <a:cs typeface="Arial" panose="020B0604020202020204" pitchFamily="34" charset="0"/>
                      </a:endParaRPr>
                    </a:p>
                  </a:txBody>
                  <a:tcPr marL="94488" marR="94488" marT="47244" marB="47244" anchor="ctr"/>
                </a:tc>
                <a:tc rowSpan="2" hMerge="1">
                  <a:txBody>
                    <a:bodyPr/>
                    <a:lstStyle/>
                    <a:p>
                      <a:endParaRPr lang="en-IN" sz="2400" dirty="0">
                        <a:latin typeface="Minion"/>
                      </a:endParaRPr>
                    </a:p>
                  </a:txBody>
                  <a:tcPr/>
                </a:tc>
                <a:tc gridSpan="2">
                  <a:txBody>
                    <a:bodyPr/>
                    <a:lstStyle/>
                    <a:p>
                      <a:pPr algn="ctr"/>
                      <a:r>
                        <a:rPr lang="en-IN" sz="2000" dirty="0">
                          <a:latin typeface="Arial" panose="020B0604020202020204" pitchFamily="34" charset="0"/>
                          <a:cs typeface="Arial" panose="020B0604020202020204" pitchFamily="34" charset="0"/>
                        </a:rPr>
                        <a:t>Predicted</a:t>
                      </a:r>
                    </a:p>
                  </a:txBody>
                  <a:tcPr marL="94488" marR="94488" marT="47244" marB="47244"/>
                </a:tc>
                <a:tc hMerge="1">
                  <a:txBody>
                    <a:bodyPr/>
                    <a:lstStyle/>
                    <a:p>
                      <a:endParaRPr lang="en-IN" sz="2400" dirty="0">
                        <a:latin typeface="Minion"/>
                      </a:endParaRPr>
                    </a:p>
                  </a:txBody>
                  <a:tcPr/>
                </a:tc>
                <a:tc rowSpan="2">
                  <a:txBody>
                    <a:bodyPr/>
                    <a:lstStyle/>
                    <a:p>
                      <a:pPr algn="ctr"/>
                      <a:endParaRPr lang="en-IN" sz="2000" dirty="0">
                        <a:latin typeface="Arial" panose="020B0604020202020204" pitchFamily="34" charset="0"/>
                        <a:cs typeface="Arial" panose="020B0604020202020204" pitchFamily="34" charset="0"/>
                      </a:endParaRPr>
                    </a:p>
                  </a:txBody>
                  <a:tcPr marL="94488" marR="94488" marT="47244" marB="47244" anchor="ctr"/>
                </a:tc>
                <a:extLst>
                  <a:ext uri="{0D108BD9-81ED-4DB2-BD59-A6C34878D82A}">
                    <a16:rowId xmlns:a16="http://schemas.microsoft.com/office/drawing/2014/main" val="10000"/>
                  </a:ext>
                </a:extLst>
              </a:tr>
              <a:tr h="486782">
                <a:tc gridSpan="2" vMerge="1">
                  <a:txBody>
                    <a:bodyPr/>
                    <a:lstStyle/>
                    <a:p>
                      <a:endParaRPr lang="en-IN" sz="2400" b="1">
                        <a:latin typeface="Minion"/>
                      </a:endParaRPr>
                    </a:p>
                  </a:txBody>
                  <a:tcPr/>
                </a:tc>
                <a:tc hMerge="1" vMerge="1">
                  <a:txBody>
                    <a:bodyPr/>
                    <a:lstStyle/>
                    <a:p>
                      <a:endParaRPr lang="en-IN" sz="2400" dirty="0">
                        <a:latin typeface="Minion"/>
                      </a:endParaRPr>
                    </a:p>
                  </a:txBody>
                  <a:tcPr/>
                </a:tc>
                <a:tc>
                  <a:txBody>
                    <a:bodyPr/>
                    <a:lstStyle/>
                    <a:p>
                      <a:r>
                        <a:rPr lang="en-IN" sz="2000" dirty="0">
                          <a:latin typeface="Arial" panose="020B0604020202020204" pitchFamily="34" charset="0"/>
                          <a:cs typeface="Arial" panose="020B0604020202020204" pitchFamily="34" charset="0"/>
                        </a:rPr>
                        <a:t>Positive</a:t>
                      </a:r>
                    </a:p>
                  </a:txBody>
                  <a:tcPr marL="94488" marR="94488" marT="47244" marB="47244"/>
                </a:tc>
                <a:tc>
                  <a:txBody>
                    <a:bodyPr/>
                    <a:lstStyle/>
                    <a:p>
                      <a:r>
                        <a:rPr lang="en-IN" sz="2000" dirty="0">
                          <a:latin typeface="Arial" panose="020B0604020202020204" pitchFamily="34" charset="0"/>
                          <a:cs typeface="Arial" panose="020B0604020202020204" pitchFamily="34" charset="0"/>
                        </a:rPr>
                        <a:t>Negative</a:t>
                      </a:r>
                    </a:p>
                  </a:txBody>
                  <a:tcPr marL="94488" marR="94488" marT="47244" marB="47244"/>
                </a:tc>
                <a:tc vMerge="1">
                  <a:txBody>
                    <a:bodyPr/>
                    <a:lstStyle/>
                    <a:p>
                      <a:endParaRPr lang="en-IN" sz="3100" dirty="0">
                        <a:latin typeface="Minion"/>
                      </a:endParaRPr>
                    </a:p>
                  </a:txBody>
                  <a:tcPr marL="113792" marR="113792" marT="56896" marB="56896"/>
                </a:tc>
                <a:extLst>
                  <a:ext uri="{0D108BD9-81ED-4DB2-BD59-A6C34878D82A}">
                    <a16:rowId xmlns:a16="http://schemas.microsoft.com/office/drawing/2014/main" val="10001"/>
                  </a:ext>
                </a:extLst>
              </a:tr>
              <a:tr h="486782">
                <a:tc rowSpan="2">
                  <a:txBody>
                    <a:bodyPr/>
                    <a:lstStyle/>
                    <a:p>
                      <a:pPr algn="ctr"/>
                      <a:r>
                        <a:rPr lang="en-IN" sz="2000" b="1" dirty="0">
                          <a:latin typeface="Arial" panose="020B0604020202020204" pitchFamily="34" charset="0"/>
                          <a:cs typeface="Arial" panose="020B0604020202020204" pitchFamily="34" charset="0"/>
                        </a:rPr>
                        <a:t>Actual</a:t>
                      </a:r>
                    </a:p>
                  </a:txBody>
                  <a:tcPr marL="94488" marR="94488" marT="47244" marB="47244" anchor="ctr"/>
                </a:tc>
                <a:tc>
                  <a:txBody>
                    <a:bodyPr/>
                    <a:lstStyle/>
                    <a:p>
                      <a:r>
                        <a:rPr lang="en-IN" sz="2000" dirty="0">
                          <a:latin typeface="Arial" panose="020B0604020202020204" pitchFamily="34" charset="0"/>
                          <a:cs typeface="Arial" panose="020B0604020202020204" pitchFamily="34" charset="0"/>
                        </a:rPr>
                        <a:t>Positive</a:t>
                      </a:r>
                    </a:p>
                  </a:txBody>
                  <a:tcPr marL="94488" marR="94488" marT="47244" marB="47244"/>
                </a:tc>
                <a:tc>
                  <a:txBody>
                    <a:bodyPr/>
                    <a:lstStyle/>
                    <a:p>
                      <a:r>
                        <a:rPr lang="en-IN" sz="2000" dirty="0">
                          <a:latin typeface="Arial" panose="020B0604020202020204" pitchFamily="34" charset="0"/>
                          <a:cs typeface="Arial" panose="020B0604020202020204" pitchFamily="34" charset="0"/>
                        </a:rPr>
                        <a:t>True +</a:t>
                      </a:r>
                      <a:r>
                        <a:rPr lang="en-IN" sz="2000" dirty="0" err="1">
                          <a:latin typeface="Arial" panose="020B0604020202020204" pitchFamily="34" charset="0"/>
                          <a:cs typeface="Arial" panose="020B0604020202020204" pitchFamily="34" charset="0"/>
                        </a:rPr>
                        <a:t>ve</a:t>
                      </a:r>
                      <a:endParaRPr lang="en-IN" sz="2000" dirty="0">
                        <a:latin typeface="Arial" panose="020B0604020202020204" pitchFamily="34" charset="0"/>
                        <a:cs typeface="Arial" panose="020B0604020202020204" pitchFamily="34" charset="0"/>
                      </a:endParaRPr>
                    </a:p>
                  </a:txBody>
                  <a:tcPr marL="94488" marR="94488" marT="47244" marB="47244"/>
                </a:tc>
                <a:tc>
                  <a:txBody>
                    <a:bodyPr/>
                    <a:lstStyle/>
                    <a:p>
                      <a:r>
                        <a:rPr lang="en-IN" sz="2000" dirty="0">
                          <a:latin typeface="Arial" panose="020B0604020202020204" pitchFamily="34" charset="0"/>
                          <a:cs typeface="Arial" panose="020B0604020202020204" pitchFamily="34" charset="0"/>
                        </a:rPr>
                        <a:t>False –</a:t>
                      </a:r>
                      <a:r>
                        <a:rPr lang="en-IN" sz="2000" dirty="0" err="1">
                          <a:latin typeface="Arial" panose="020B0604020202020204" pitchFamily="34" charset="0"/>
                          <a:cs typeface="Arial" panose="020B0604020202020204" pitchFamily="34" charset="0"/>
                        </a:rPr>
                        <a:t>ve</a:t>
                      </a:r>
                      <a:endParaRPr lang="en-IN" sz="2000" dirty="0">
                        <a:latin typeface="Arial" panose="020B0604020202020204" pitchFamily="34" charset="0"/>
                        <a:cs typeface="Arial" panose="020B0604020202020204" pitchFamily="34" charset="0"/>
                      </a:endParaRPr>
                    </a:p>
                  </a:txBody>
                  <a:tcPr marL="94488" marR="94488" marT="47244" marB="472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b="1" dirty="0">
                          <a:latin typeface="Arial" panose="020B0604020202020204" pitchFamily="34" charset="0"/>
                          <a:cs typeface="Arial" panose="020B0604020202020204" pitchFamily="34" charset="0"/>
                        </a:rPr>
                        <a:t>Recall/Sensitivity/True Positive Rate </a:t>
                      </a:r>
                      <a:r>
                        <a:rPr lang="en-IN" sz="2000" b="1" dirty="0">
                          <a:solidFill>
                            <a:srgbClr val="C00000"/>
                          </a:solidFill>
                          <a:latin typeface="Arial" panose="020B0604020202020204" pitchFamily="34" charset="0"/>
                          <a:cs typeface="Arial" panose="020B0604020202020204" pitchFamily="34" charset="0"/>
                        </a:rPr>
                        <a:t>Minimize False –</a:t>
                      </a:r>
                      <a:r>
                        <a:rPr lang="en-IN" sz="2000" b="1" dirty="0" err="1">
                          <a:solidFill>
                            <a:srgbClr val="C00000"/>
                          </a:solidFill>
                          <a:latin typeface="Arial" panose="020B0604020202020204" pitchFamily="34" charset="0"/>
                          <a:cs typeface="Arial" panose="020B0604020202020204" pitchFamily="34" charset="0"/>
                        </a:rPr>
                        <a:t>ve</a:t>
                      </a:r>
                      <a:endParaRPr lang="en-IN" sz="2000" b="1" dirty="0">
                        <a:solidFill>
                          <a:srgbClr val="C00000"/>
                        </a:solidFill>
                        <a:latin typeface="Arial" panose="020B0604020202020204" pitchFamily="34" charset="0"/>
                        <a:cs typeface="Arial" panose="020B0604020202020204" pitchFamily="34" charset="0"/>
                      </a:endParaRPr>
                    </a:p>
                  </a:txBody>
                  <a:tcPr marL="94488" marR="94488" marT="47244" marB="47244"/>
                </a:tc>
                <a:extLst>
                  <a:ext uri="{0D108BD9-81ED-4DB2-BD59-A6C34878D82A}">
                    <a16:rowId xmlns:a16="http://schemas.microsoft.com/office/drawing/2014/main" val="10002"/>
                  </a:ext>
                </a:extLst>
              </a:tr>
              <a:tr h="486782">
                <a:tc vMerge="1">
                  <a:txBody>
                    <a:bodyPr/>
                    <a:lstStyle/>
                    <a:p>
                      <a:endParaRPr lang="en-IN" sz="2400" b="1" dirty="0">
                        <a:latin typeface="Minion"/>
                      </a:endParaRPr>
                    </a:p>
                  </a:txBody>
                  <a:tcPr/>
                </a:tc>
                <a:tc>
                  <a:txBody>
                    <a:bodyPr/>
                    <a:lstStyle/>
                    <a:p>
                      <a:r>
                        <a:rPr lang="en-IN" sz="2000" dirty="0">
                          <a:latin typeface="Arial" panose="020B0604020202020204" pitchFamily="34" charset="0"/>
                          <a:cs typeface="Arial" panose="020B0604020202020204" pitchFamily="34" charset="0"/>
                        </a:rPr>
                        <a:t>Negative</a:t>
                      </a:r>
                    </a:p>
                  </a:txBody>
                  <a:tcPr marL="94488" marR="94488" marT="47244" marB="47244"/>
                </a:tc>
                <a:tc>
                  <a:txBody>
                    <a:bodyPr/>
                    <a:lstStyle/>
                    <a:p>
                      <a:r>
                        <a:rPr lang="en-IN" sz="2000" dirty="0">
                          <a:latin typeface="Arial" panose="020B0604020202020204" pitchFamily="34" charset="0"/>
                          <a:cs typeface="Arial" panose="020B0604020202020204" pitchFamily="34" charset="0"/>
                        </a:rPr>
                        <a:t>False +</a:t>
                      </a:r>
                      <a:r>
                        <a:rPr lang="en-IN" sz="2000" dirty="0" err="1">
                          <a:latin typeface="Arial" panose="020B0604020202020204" pitchFamily="34" charset="0"/>
                          <a:cs typeface="Arial" panose="020B0604020202020204" pitchFamily="34" charset="0"/>
                        </a:rPr>
                        <a:t>ve</a:t>
                      </a:r>
                      <a:endParaRPr lang="en-IN" sz="2000" dirty="0">
                        <a:latin typeface="Arial" panose="020B0604020202020204" pitchFamily="34" charset="0"/>
                        <a:cs typeface="Arial" panose="020B0604020202020204" pitchFamily="34" charset="0"/>
                      </a:endParaRPr>
                    </a:p>
                  </a:txBody>
                  <a:tcPr marL="94488" marR="94488" marT="47244" marB="47244"/>
                </a:tc>
                <a:tc>
                  <a:txBody>
                    <a:bodyPr/>
                    <a:lstStyle/>
                    <a:p>
                      <a:r>
                        <a:rPr lang="en-IN" sz="2000" dirty="0">
                          <a:latin typeface="Arial" panose="020B0604020202020204" pitchFamily="34" charset="0"/>
                          <a:cs typeface="Arial" panose="020B0604020202020204" pitchFamily="34" charset="0"/>
                        </a:rPr>
                        <a:t>True</a:t>
                      </a:r>
                      <a:r>
                        <a:rPr lang="en-IN" sz="2000" baseline="0" dirty="0">
                          <a:latin typeface="Arial" panose="020B0604020202020204" pitchFamily="34" charset="0"/>
                          <a:cs typeface="Arial" panose="020B0604020202020204" pitchFamily="34" charset="0"/>
                        </a:rPr>
                        <a:t> –</a:t>
                      </a:r>
                      <a:r>
                        <a:rPr lang="en-IN" sz="2000" baseline="0" dirty="0" err="1">
                          <a:latin typeface="Arial" panose="020B0604020202020204" pitchFamily="34" charset="0"/>
                          <a:cs typeface="Arial" panose="020B0604020202020204" pitchFamily="34" charset="0"/>
                        </a:rPr>
                        <a:t>ve</a:t>
                      </a:r>
                      <a:endParaRPr lang="en-IN" sz="2000" baseline="0" dirty="0">
                        <a:latin typeface="Arial" panose="020B0604020202020204" pitchFamily="34" charset="0"/>
                        <a:cs typeface="Arial" panose="020B0604020202020204" pitchFamily="34" charset="0"/>
                      </a:endParaRPr>
                    </a:p>
                  </a:txBody>
                  <a:tcPr marL="94488" marR="94488" marT="47244" marB="472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b="1" baseline="0" dirty="0">
                          <a:latin typeface="Arial" panose="020B0604020202020204" pitchFamily="34" charset="0"/>
                          <a:cs typeface="Arial" panose="020B0604020202020204" pitchFamily="34" charset="0"/>
                        </a:rPr>
                        <a:t>Specificity/True Negative Rate </a:t>
                      </a:r>
                      <a:r>
                        <a:rPr lang="en-IN" sz="2000" b="1" baseline="0" dirty="0">
                          <a:solidFill>
                            <a:srgbClr val="C00000"/>
                          </a:solidFill>
                          <a:latin typeface="Arial" panose="020B0604020202020204" pitchFamily="34" charset="0"/>
                          <a:cs typeface="Arial" panose="020B0604020202020204" pitchFamily="34" charset="0"/>
                        </a:rPr>
                        <a:t>Minimize False +</a:t>
                      </a:r>
                      <a:r>
                        <a:rPr lang="en-IN" sz="2000" b="1" baseline="0" dirty="0" err="1">
                          <a:solidFill>
                            <a:srgbClr val="C00000"/>
                          </a:solidFill>
                          <a:latin typeface="Arial" panose="020B0604020202020204" pitchFamily="34" charset="0"/>
                          <a:cs typeface="Arial" panose="020B0604020202020204" pitchFamily="34" charset="0"/>
                        </a:rPr>
                        <a:t>ve</a:t>
                      </a:r>
                      <a:endParaRPr lang="en-IN" sz="2000" b="1" dirty="0">
                        <a:solidFill>
                          <a:srgbClr val="C00000"/>
                        </a:solidFill>
                        <a:latin typeface="Arial" panose="020B0604020202020204" pitchFamily="34" charset="0"/>
                        <a:cs typeface="Arial" panose="020B0604020202020204" pitchFamily="34" charset="0"/>
                      </a:endParaRPr>
                    </a:p>
                  </a:txBody>
                  <a:tcPr marL="94488" marR="94488" marT="47244" marB="47244"/>
                </a:tc>
                <a:extLst>
                  <a:ext uri="{0D108BD9-81ED-4DB2-BD59-A6C34878D82A}">
                    <a16:rowId xmlns:a16="http://schemas.microsoft.com/office/drawing/2014/main" val="10003"/>
                  </a:ext>
                </a:extLst>
              </a:tr>
              <a:tr h="486782">
                <a:tc gridSpan="2">
                  <a:txBody>
                    <a:bodyPr/>
                    <a:lstStyle/>
                    <a:p>
                      <a:pPr algn="ctr"/>
                      <a:endParaRPr lang="en-IN" sz="2000" b="1" dirty="0">
                        <a:latin typeface="Arial" panose="020B0604020202020204" pitchFamily="34" charset="0"/>
                        <a:cs typeface="Arial" panose="020B0604020202020204" pitchFamily="34" charset="0"/>
                      </a:endParaRPr>
                    </a:p>
                  </a:txBody>
                  <a:tcPr marL="94488" marR="94488" marT="47244" marB="47244" anchor="ctr"/>
                </a:tc>
                <a:tc hMerge="1">
                  <a:txBody>
                    <a:bodyPr/>
                    <a:lstStyle/>
                    <a:p>
                      <a:endParaRPr lang="en-IN" sz="3100" dirty="0">
                        <a:latin typeface="Minion"/>
                      </a:endParaRPr>
                    </a:p>
                  </a:txBody>
                  <a:tcPr marL="113792" marR="113792" marT="56896" marB="56896"/>
                </a:tc>
                <a:tc>
                  <a:txBody>
                    <a:bodyPr/>
                    <a:lstStyle/>
                    <a:p>
                      <a:r>
                        <a:rPr lang="en-IN" sz="2000" b="1" dirty="0">
                          <a:latin typeface="Arial" panose="020B0604020202020204" pitchFamily="34" charset="0"/>
                          <a:cs typeface="Arial" panose="020B0604020202020204" pitchFamily="34" charset="0"/>
                        </a:rPr>
                        <a:t>Precision</a:t>
                      </a:r>
                    </a:p>
                    <a:p>
                      <a:r>
                        <a:rPr lang="en-IN" sz="2000" b="1" dirty="0">
                          <a:solidFill>
                            <a:srgbClr val="C00000"/>
                          </a:solidFill>
                          <a:latin typeface="Arial" panose="020B0604020202020204" pitchFamily="34" charset="0"/>
                          <a:cs typeface="Arial" panose="020B0604020202020204" pitchFamily="34" charset="0"/>
                        </a:rPr>
                        <a:t>Minimize False +</a:t>
                      </a:r>
                      <a:r>
                        <a:rPr lang="en-IN" sz="2000" b="1" dirty="0" err="1">
                          <a:solidFill>
                            <a:srgbClr val="C00000"/>
                          </a:solidFill>
                          <a:latin typeface="Arial" panose="020B0604020202020204" pitchFamily="34" charset="0"/>
                          <a:cs typeface="Arial" panose="020B0604020202020204" pitchFamily="34" charset="0"/>
                        </a:rPr>
                        <a:t>ve</a:t>
                      </a:r>
                      <a:endParaRPr lang="en-IN" sz="2000" b="1" dirty="0">
                        <a:solidFill>
                          <a:srgbClr val="C00000"/>
                        </a:solidFill>
                        <a:latin typeface="Arial" panose="020B0604020202020204" pitchFamily="34" charset="0"/>
                        <a:cs typeface="Arial" panose="020B0604020202020204" pitchFamily="34" charset="0"/>
                      </a:endParaRPr>
                    </a:p>
                  </a:txBody>
                  <a:tcPr marL="94488" marR="94488" marT="47244" marB="4724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2000" dirty="0">
                        <a:latin typeface="Arial" panose="020B0604020202020204" pitchFamily="34" charset="0"/>
                        <a:cs typeface="Arial" panose="020B0604020202020204" pitchFamily="34" charset="0"/>
                      </a:endParaRPr>
                    </a:p>
                  </a:txBody>
                  <a:tcPr marL="94488" marR="94488" marT="47244" marB="47244"/>
                </a:tc>
                <a:tc>
                  <a:txBody>
                    <a:bodyPr/>
                    <a:lstStyle/>
                    <a:p>
                      <a:r>
                        <a:rPr lang="en-IN" sz="2000" b="1" dirty="0">
                          <a:latin typeface="Arial" panose="020B0604020202020204" pitchFamily="34" charset="0"/>
                          <a:cs typeface="Arial" panose="020B0604020202020204" pitchFamily="34" charset="0"/>
                        </a:rPr>
                        <a:t>Accuracy, F</a:t>
                      </a:r>
                      <a:r>
                        <a:rPr lang="en-IN" sz="2000" b="1" baseline="-25000" dirty="0">
                          <a:latin typeface="Arial" panose="020B0604020202020204" pitchFamily="34" charset="0"/>
                          <a:cs typeface="Arial" panose="020B0604020202020204" pitchFamily="34" charset="0"/>
                        </a:rPr>
                        <a:t>1</a:t>
                      </a:r>
                      <a:r>
                        <a:rPr lang="en-IN" sz="2000" b="1" dirty="0">
                          <a:latin typeface="Arial" panose="020B0604020202020204" pitchFamily="34" charset="0"/>
                          <a:cs typeface="Arial" panose="020B0604020202020204" pitchFamily="34" charset="0"/>
                        </a:rPr>
                        <a:t> measure</a:t>
                      </a:r>
                    </a:p>
                  </a:txBody>
                  <a:tcPr marL="94488" marR="94488" marT="47244" marB="47244"/>
                </a:tc>
                <a:extLst>
                  <a:ext uri="{0D108BD9-81ED-4DB2-BD59-A6C34878D82A}">
                    <a16:rowId xmlns:a16="http://schemas.microsoft.com/office/drawing/2014/main" val="10004"/>
                  </a:ext>
                </a:extLst>
              </a:tr>
            </a:tbl>
          </a:graphicData>
        </a:graphic>
      </p:graphicFrame>
      <p:pic>
        <p:nvPicPr>
          <p:cNvPr id="11" name="Picture 10" descr="A close up of a logo&#10;&#10;Description automatically generated">
            <a:extLst>
              <a:ext uri="{FF2B5EF4-FFF2-40B4-BE49-F238E27FC236}">
                <a16:creationId xmlns:a16="http://schemas.microsoft.com/office/drawing/2014/main" id="{2D32A70C-46C1-524E-A1F3-3A3697FE5271}"/>
              </a:ext>
            </a:extLst>
          </p:cNvPr>
          <p:cNvPicPr>
            <a:picLocks noChangeAspect="1"/>
          </p:cNvPicPr>
          <p:nvPr/>
        </p:nvPicPr>
        <p:blipFill>
          <a:blip r:embed="rId2">
            <a:clrChange>
              <a:clrFrom>
                <a:srgbClr val="83F3F7"/>
              </a:clrFrom>
              <a:clrTo>
                <a:srgbClr val="83F3F7">
                  <a:alpha val="0"/>
                </a:srgbClr>
              </a:clrTo>
            </a:clrChange>
            <a:extLst>
              <a:ext uri="{28A0092B-C50C-407E-A947-70E740481C1C}">
                <a14:useLocalDpi xmlns:a14="http://schemas.microsoft.com/office/drawing/2010/main" val="0"/>
              </a:ext>
            </a:extLst>
          </a:blip>
          <a:stretch>
            <a:fillRect/>
          </a:stretch>
        </p:blipFill>
        <p:spPr>
          <a:xfrm>
            <a:off x="8305800" y="861601"/>
            <a:ext cx="1371600" cy="9144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5D1DB7A-D5D7-C44C-8486-613FED2500BF}"/>
                  </a:ext>
                </a:extLst>
              </p:cNvPr>
              <p:cNvSpPr/>
              <p:nvPr/>
            </p:nvSpPr>
            <p:spPr>
              <a:xfrm>
                <a:off x="228601" y="4984853"/>
                <a:ext cx="4876799" cy="78393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𝑃𝑟𝑒𝑐𝑖𝑠𝑖𝑜𝑛</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𝑇𝑟𝑢𝑒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𝑃𝑜𝑠𝑖𝑡𝑖𝑣𝑒</m:t>
                          </m:r>
                        </m:num>
                        <m:den>
                          <m:r>
                            <a:rPr lang="en-US" sz="2400" b="0" i="1" smtClean="0">
                              <a:latin typeface="Cambria Math" panose="02040503050406030204" pitchFamily="18" charset="0"/>
                              <a:ea typeface="Cambria Math" panose="02040503050406030204" pitchFamily="18" charset="0"/>
                            </a:rPr>
                            <m:t>𝑃𝑟𝑒𝑑𝑖𝑐𝑡𝑒𝑑</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𝑃𝑜𝑠𝑖𝑡𝑖𝑣𝑒</m:t>
                          </m:r>
                        </m:den>
                      </m:f>
                    </m:oMath>
                  </m:oMathPara>
                </a14:m>
                <a:endParaRPr lang="en-IN" sz="2400" dirty="0">
                  <a:latin typeface="Arial" panose="020B0604020202020204" pitchFamily="34" charset="0"/>
                  <a:ea typeface="Cambria Math" panose="02040503050406030204" pitchFamily="18" charset="0"/>
                </a:endParaRPr>
              </a:p>
            </p:txBody>
          </p:sp>
        </mc:Choice>
        <mc:Fallback xmlns="">
          <p:sp>
            <p:nvSpPr>
              <p:cNvPr id="9" name="Rectangle 8">
                <a:extLst>
                  <a:ext uri="{FF2B5EF4-FFF2-40B4-BE49-F238E27FC236}">
                    <a16:creationId xmlns:a16="http://schemas.microsoft.com/office/drawing/2014/main" id="{35D1DB7A-D5D7-C44C-8486-613FED2500BF}"/>
                  </a:ext>
                </a:extLst>
              </p:cNvPr>
              <p:cNvSpPr>
                <a:spLocks noRot="1" noChangeAspect="1" noMove="1" noResize="1" noEditPoints="1" noAdjustHandles="1" noChangeArrowheads="1" noChangeShapeType="1" noTextEdit="1"/>
              </p:cNvSpPr>
              <p:nvPr/>
            </p:nvSpPr>
            <p:spPr>
              <a:xfrm>
                <a:off x="228601" y="4984853"/>
                <a:ext cx="4876799" cy="783933"/>
              </a:xfrm>
              <a:prstGeom prst="rect">
                <a:avLst/>
              </a:prstGeom>
              <a:blipFill>
                <a:blip r:embed="rId3"/>
                <a:stretch>
                  <a:fillRect l="-260" t="-1613" b="-209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D66F55B-8AA4-4B44-BA04-7C16E694C687}"/>
                  </a:ext>
                </a:extLst>
              </p:cNvPr>
              <p:cNvSpPr/>
              <p:nvPr/>
            </p:nvSpPr>
            <p:spPr>
              <a:xfrm>
                <a:off x="228601" y="3979661"/>
                <a:ext cx="5562600" cy="79387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𝑆𝑒𝑛𝑠𝑖𝑡𝑖𝑣𝑖𝑡𝑦</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𝑅𝑒𝑐𝑎𝑙𝑙</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𝑇𝑟𝑢𝑒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𝑃𝑜𝑠𝑖𝑡𝑖𝑣𝑒</m:t>
                          </m:r>
                        </m:num>
                        <m:den>
                          <m:r>
                            <a:rPr lang="en-US" sz="2400" b="0" i="1" smtClean="0">
                              <a:latin typeface="Cambria Math" panose="02040503050406030204" pitchFamily="18" charset="0"/>
                              <a:ea typeface="Cambria Math" panose="02040503050406030204" pitchFamily="18" charset="0"/>
                            </a:rPr>
                            <m:t>𝐴𝑐𝑡𝑢𝑎𝑙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𝑃𝑜𝑠𝑖𝑡𝑖𝑣𝑒</m:t>
                          </m:r>
                        </m:den>
                      </m:f>
                    </m:oMath>
                  </m:oMathPara>
                </a14:m>
                <a:endParaRPr lang="en-IN" sz="2400" dirty="0">
                  <a:latin typeface="Arial" panose="020B0604020202020204" pitchFamily="34" charset="0"/>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5D66F55B-8AA4-4B44-BA04-7C16E694C687}"/>
                  </a:ext>
                </a:extLst>
              </p:cNvPr>
              <p:cNvSpPr>
                <a:spLocks noRot="1" noChangeAspect="1" noMove="1" noResize="1" noEditPoints="1" noAdjustHandles="1" noChangeArrowheads="1" noChangeShapeType="1" noTextEdit="1"/>
              </p:cNvSpPr>
              <p:nvPr/>
            </p:nvSpPr>
            <p:spPr>
              <a:xfrm>
                <a:off x="228601" y="3979661"/>
                <a:ext cx="5562600" cy="793872"/>
              </a:xfrm>
              <a:prstGeom prst="rect">
                <a:avLst/>
              </a:prstGeom>
              <a:blipFill>
                <a:blip r:embed="rId4"/>
                <a:stretch>
                  <a:fillRect l="-68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1D94E8-1F91-D74B-A2C8-FD43F06D0DB4}"/>
                  </a:ext>
                </a:extLst>
              </p:cNvPr>
              <p:cNvSpPr/>
              <p:nvPr/>
            </p:nvSpPr>
            <p:spPr>
              <a:xfrm>
                <a:off x="5934075" y="3935694"/>
                <a:ext cx="4648200" cy="85850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𝑆𝑝𝑒𝑐𝑖𝑓𝑖𝑐𝑖𝑡𝑦</m:t>
                      </m:r>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𝑇𝑟𝑢𝑒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𝑁𝑒𝑔𝑎𝑡𝑖𝑣𝑒</m:t>
                          </m:r>
                        </m:num>
                        <m:den>
                          <m:r>
                            <a:rPr lang="en-US" sz="2400" b="0" i="1" smtClean="0">
                              <a:latin typeface="Cambria Math" panose="02040503050406030204" pitchFamily="18" charset="0"/>
                              <a:ea typeface="Cambria Math" panose="02040503050406030204" pitchFamily="18" charset="0"/>
                            </a:rPr>
                            <m:t>𝐴𝑐𝑡𝑢𝑎𝑙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𝑁𝑒𝑔𝑎𝑡𝑖𝑣𝑒</m:t>
                          </m:r>
                        </m:den>
                      </m:f>
                    </m:oMath>
                  </m:oMathPara>
                </a14:m>
                <a:endParaRPr lang="en-IN" sz="2400" dirty="0">
                  <a:latin typeface="Arial" panose="020B0604020202020204" pitchFamily="34" charset="0"/>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691D94E8-1F91-D74B-A2C8-FD43F06D0DB4}"/>
                  </a:ext>
                </a:extLst>
              </p:cNvPr>
              <p:cNvSpPr>
                <a:spLocks noRot="1" noChangeAspect="1" noMove="1" noResize="1" noEditPoints="1" noAdjustHandles="1" noChangeArrowheads="1" noChangeShapeType="1" noTextEdit="1"/>
              </p:cNvSpPr>
              <p:nvPr/>
            </p:nvSpPr>
            <p:spPr>
              <a:xfrm>
                <a:off x="5934075" y="3935694"/>
                <a:ext cx="4648200" cy="858505"/>
              </a:xfrm>
              <a:prstGeom prst="rect">
                <a:avLst/>
              </a:prstGeom>
              <a:blipFill>
                <a:blip r:embed="rId5"/>
                <a:stretch>
                  <a:fillRect l="-817" t="-1471" b="-10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08E2922-C7F9-7145-9B6F-19BE3AE5E705}"/>
                  </a:ext>
                </a:extLst>
              </p:cNvPr>
              <p:cNvSpPr/>
              <p:nvPr/>
            </p:nvSpPr>
            <p:spPr>
              <a:xfrm>
                <a:off x="5934075" y="4984853"/>
                <a:ext cx="5562601" cy="79355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𝐴𝑐𝑐𝑢𝑟𝑎𝑐𝑦</m:t>
                      </m:r>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𝐴𝑙𝑙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𝐶𝑜𝑟𝑟𝑒𝑐𝑡</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𝑃𝑟𝑒𝑑𝑖𝑐𝑡𝑖𝑜𝑛𝑠</m:t>
                          </m:r>
                        </m:num>
                        <m:den>
                          <m:r>
                            <a:rPr lang="en-US" sz="2400" b="0" i="1" smtClean="0">
                              <a:latin typeface="Cambria Math" panose="02040503050406030204" pitchFamily="18" charset="0"/>
                              <a:ea typeface="Cambria Math" panose="02040503050406030204" pitchFamily="18" charset="0"/>
                            </a:rPr>
                            <m:t>𝑇𝑜𝑡𝑎𝑙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𝑃𝑟𝑒𝑑𝑖𝑐𝑡𝑖𝑜𝑛𝑠</m:t>
                          </m:r>
                        </m:den>
                      </m:f>
                    </m:oMath>
                  </m:oMathPara>
                </a14:m>
                <a:endParaRPr lang="en-IN" sz="2400" dirty="0">
                  <a:latin typeface="Arial" panose="020B0604020202020204" pitchFamily="34" charset="0"/>
                  <a:ea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508E2922-C7F9-7145-9B6F-19BE3AE5E705}"/>
                  </a:ext>
                </a:extLst>
              </p:cNvPr>
              <p:cNvSpPr>
                <a:spLocks noRot="1" noChangeAspect="1" noMove="1" noResize="1" noEditPoints="1" noAdjustHandles="1" noChangeArrowheads="1" noChangeShapeType="1" noTextEdit="1"/>
              </p:cNvSpPr>
              <p:nvPr/>
            </p:nvSpPr>
            <p:spPr>
              <a:xfrm>
                <a:off x="5934075" y="4984853"/>
                <a:ext cx="5562601" cy="793551"/>
              </a:xfrm>
              <a:prstGeom prst="rect">
                <a:avLst/>
              </a:prstGeom>
              <a:blipFill>
                <a:blip r:embed="rId6"/>
                <a:stretch>
                  <a:fillRect l="-683" t="-158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4A228DF-607A-7446-83A2-FE55CEB74C7D}"/>
                  </a:ext>
                </a:extLst>
              </p:cNvPr>
              <p:cNvSpPr/>
              <p:nvPr/>
            </p:nvSpPr>
            <p:spPr>
              <a:xfrm>
                <a:off x="228601" y="5801483"/>
                <a:ext cx="3972113" cy="79977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a:rPr lang="en-IN" sz="2400" b="0" i="1">
                          <a:latin typeface="Cambria Math" panose="02040503050406030204" pitchFamily="18" charset="0"/>
                          <a:ea typeface="Cambria Math" panose="02040503050406030204" pitchFamily="18" charset="0"/>
                        </a:rPr>
                        <m:t>𝐹</m:t>
                      </m:r>
                      <m:r>
                        <a:rPr lang="en-IN" sz="2400" b="0" i="1" baseline="-25000">
                          <a:latin typeface="Cambria Math" panose="02040503050406030204" pitchFamily="18" charset="0"/>
                          <a:ea typeface="Cambria Math" panose="02040503050406030204" pitchFamily="18" charset="0"/>
                        </a:rPr>
                        <m:t>1</m:t>
                      </m:r>
                      <m:r>
                        <a:rPr lang="en-IN" sz="2400" b="0" i="1">
                          <a:latin typeface="Cambria Math" panose="02040503050406030204" pitchFamily="18" charset="0"/>
                          <a:ea typeface="Cambria Math" panose="02040503050406030204" pitchFamily="18" charset="0"/>
                        </a:rPr>
                        <m:t>=2∗</m:t>
                      </m:r>
                      <m:f>
                        <m:fPr>
                          <m:ctrlPr>
                            <a:rPr lang="en-IN" sz="2400" i="1">
                              <a:latin typeface="Cambria Math" panose="02040503050406030204" pitchFamily="18" charset="0"/>
                              <a:ea typeface="Cambria Math" panose="02040503050406030204" pitchFamily="18" charset="0"/>
                            </a:rPr>
                          </m:ctrlPr>
                        </m:fPr>
                        <m:num>
                          <m:r>
                            <a:rPr lang="en-IN" sz="2400" b="0" i="1">
                              <a:latin typeface="Cambria Math" panose="02040503050406030204" pitchFamily="18" charset="0"/>
                              <a:ea typeface="Cambria Math" panose="02040503050406030204" pitchFamily="18" charset="0"/>
                            </a:rPr>
                            <m:t>𝑃𝑟𝑒𝑐𝑖𝑠𝑖𝑜𝑛</m:t>
                          </m:r>
                          <m:r>
                            <a:rPr lang="en-IN" sz="2400" b="0" i="1">
                              <a:latin typeface="Cambria Math" panose="02040503050406030204" pitchFamily="18" charset="0"/>
                              <a:ea typeface="Cambria Math" panose="02040503050406030204" pitchFamily="18" charset="0"/>
                            </a:rPr>
                            <m:t>∗</m:t>
                          </m:r>
                          <m:r>
                            <a:rPr lang="en-IN" sz="2400" b="0" i="1">
                              <a:latin typeface="Cambria Math" panose="02040503050406030204" pitchFamily="18" charset="0"/>
                              <a:ea typeface="Cambria Math" panose="02040503050406030204" pitchFamily="18" charset="0"/>
                            </a:rPr>
                            <m:t>𝑅𝑒𝑐𝑎𝑙𝑙</m:t>
                          </m:r>
                        </m:num>
                        <m:den>
                          <m:r>
                            <a:rPr lang="en-IN" sz="2400" b="0" i="1">
                              <a:latin typeface="Cambria Math" panose="02040503050406030204" pitchFamily="18" charset="0"/>
                              <a:ea typeface="Cambria Math" panose="02040503050406030204" pitchFamily="18" charset="0"/>
                            </a:rPr>
                            <m:t>𝑃𝑟𝑒𝑐𝑖𝑠𝑖𝑜𝑛</m:t>
                          </m:r>
                          <m:r>
                            <a:rPr lang="en-IN" sz="2400" b="0" i="1">
                              <a:latin typeface="Cambria Math" panose="02040503050406030204" pitchFamily="18" charset="0"/>
                              <a:ea typeface="Cambria Math" panose="02040503050406030204" pitchFamily="18" charset="0"/>
                            </a:rPr>
                            <m:t>+</m:t>
                          </m:r>
                          <m:r>
                            <a:rPr lang="en-IN" sz="2400" b="0" i="1">
                              <a:latin typeface="Cambria Math" panose="02040503050406030204" pitchFamily="18" charset="0"/>
                              <a:ea typeface="Cambria Math" panose="02040503050406030204" pitchFamily="18" charset="0"/>
                            </a:rPr>
                            <m:t>𝑅𝑒𝑐𝑎𝑙𝑙</m:t>
                          </m:r>
                        </m:den>
                      </m:f>
                    </m:oMath>
                  </m:oMathPara>
                </a14:m>
                <a:endParaRPr lang="en-US" sz="2400" dirty="0"/>
              </a:p>
            </p:txBody>
          </p:sp>
        </mc:Choice>
        <mc:Fallback xmlns="">
          <p:sp>
            <p:nvSpPr>
              <p:cNvPr id="14" name="Rectangle 13">
                <a:extLst>
                  <a:ext uri="{FF2B5EF4-FFF2-40B4-BE49-F238E27FC236}">
                    <a16:creationId xmlns:a16="http://schemas.microsoft.com/office/drawing/2014/main" id="{C4A228DF-607A-7446-83A2-FE55CEB74C7D}"/>
                  </a:ext>
                </a:extLst>
              </p:cNvPr>
              <p:cNvSpPr>
                <a:spLocks noRot="1" noChangeAspect="1" noMove="1" noResize="1" noEditPoints="1" noAdjustHandles="1" noChangeArrowheads="1" noChangeShapeType="1" noTextEdit="1"/>
              </p:cNvSpPr>
              <p:nvPr/>
            </p:nvSpPr>
            <p:spPr>
              <a:xfrm>
                <a:off x="228601" y="5801483"/>
                <a:ext cx="3972113" cy="799771"/>
              </a:xfrm>
              <a:prstGeom prst="rect">
                <a:avLst/>
              </a:prstGeom>
              <a:blipFill>
                <a:blip r:embed="rId7"/>
                <a:stretch>
                  <a:fillRect b="-468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0A189F5-5B64-4948-BAE5-A18C5D06D090}"/>
              </a:ext>
            </a:extLst>
          </p:cNvPr>
          <p:cNvSpPr txBox="1"/>
          <p:nvPr/>
        </p:nvSpPr>
        <p:spPr>
          <a:xfrm>
            <a:off x="5934075" y="6019800"/>
            <a:ext cx="5129930" cy="461665"/>
          </a:xfrm>
          <a:prstGeom prst="rect">
            <a:avLst/>
          </a:prstGeom>
          <a:solidFill>
            <a:srgbClr val="FFFF00"/>
          </a:solidFill>
        </p:spPr>
        <p:txBody>
          <a:bodyPr wrap="none" rtlCol="0">
            <a:spAutoFit/>
          </a:bodyPr>
          <a:lstStyle/>
          <a:p>
            <a:r>
              <a:rPr lang="en-US" sz="2400" dirty="0"/>
              <a:t>Higher the numbers, better they are.</a:t>
            </a:r>
          </a:p>
        </p:txBody>
      </p:sp>
      <p:sp>
        <p:nvSpPr>
          <p:cNvPr id="15" name="Slide Number Placeholder 1">
            <a:extLst>
              <a:ext uri="{FF2B5EF4-FFF2-40B4-BE49-F238E27FC236}">
                <a16:creationId xmlns:a16="http://schemas.microsoft.com/office/drawing/2014/main" id="{FEF6D2E2-1709-E24B-BB41-2850E4554AF0}"/>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6" name="Google Shape;306;p15">
            <a:extLst>
              <a:ext uri="{FF2B5EF4-FFF2-40B4-BE49-F238E27FC236}">
                <a16:creationId xmlns:a16="http://schemas.microsoft.com/office/drawing/2014/main" id="{C77A268E-84D5-DD4F-9907-8CCA4B08C7A5}"/>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“Security is mostly a superstition. Life is either a daring adventure or nothing.”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Helen Keller</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956210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0" fill="hold"/>
                                        <p:tgtEl>
                                          <p:spTgt spid="11"/>
                                        </p:tgtEl>
                                        <p:attrNameLst>
                                          <p:attrName>ppt_w</p:attrName>
                                        </p:attrNameLst>
                                      </p:cBhvr>
                                      <p:tavLst>
                                        <p:tav tm="0" fmla="#ppt_w*sin(2.5*pi*$)">
                                          <p:val>
                                            <p:fltVal val="0"/>
                                          </p:val>
                                        </p:tav>
                                        <p:tav tm="100000">
                                          <p:val>
                                            <p:fltVal val="1"/>
                                          </p:val>
                                        </p:tav>
                                      </p:tavLst>
                                    </p:anim>
                                    <p:anim calcmode="lin" valueType="num">
                                      <p:cBhvr>
                                        <p:cTn id="8" dur="5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85" y="18877"/>
            <a:ext cx="5029200" cy="568463"/>
          </a:xfrm>
        </p:spPr>
        <p:txBody>
          <a:bodyPr/>
          <a:lstStyle/>
          <a:p>
            <a:r>
              <a:rPr lang="en-US" sz="4000" b="1" dirty="0"/>
              <a:t>Confusion Matrix</a:t>
            </a:r>
          </a:p>
        </p:txBody>
      </p:sp>
      <mc:AlternateContent xmlns:mc="http://schemas.openxmlformats.org/markup-compatibility/2006" xmlns:a14="http://schemas.microsoft.com/office/drawing/2010/main">
        <mc:Choice Requires="a14">
          <p:sp>
            <p:nvSpPr>
              <p:cNvPr id="5" name="Rectangle 4"/>
              <p:cNvSpPr/>
              <p:nvPr/>
            </p:nvSpPr>
            <p:spPr>
              <a:xfrm>
                <a:off x="5333999" y="587340"/>
                <a:ext cx="6705601" cy="299069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IN" i="1" dirty="0" smtClean="0">
                          <a:latin typeface="Cambria Math" panose="02040503050406030204" pitchFamily="18" charset="0"/>
                          <a:ea typeface="Cambria Math" panose="02040503050406030204" pitchFamily="18" charset="0"/>
                        </a:rPr>
                        <m:t>𝑅𝑒𝑐𝑎𝑙𝑙</m:t>
                      </m:r>
                      <m:r>
                        <a:rPr lang="en-IN" i="1" dirty="0" smtClean="0">
                          <a:latin typeface="Cambria Math" panose="02040503050406030204" pitchFamily="18" charset="0"/>
                          <a:ea typeface="Cambria Math" panose="02040503050406030204" pitchFamily="18" charset="0"/>
                        </a:rPr>
                        <m:t> (</m:t>
                      </m:r>
                      <m:r>
                        <a:rPr lang="en-IN" i="1" dirty="0" smtClean="0">
                          <a:latin typeface="Cambria Math" panose="02040503050406030204" pitchFamily="18" charset="0"/>
                          <a:ea typeface="Cambria Math" panose="02040503050406030204" pitchFamily="18" charset="0"/>
                        </a:rPr>
                        <m:t>𝑆𝑒𝑛𝑠𝑖𝑡𝑖𝑣𝑖𝑡𝑦</m:t>
                      </m:r>
                      <m:r>
                        <a:rPr lang="en-IN" i="1" dirty="0" smtClean="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30</m:t>
                          </m:r>
                        </m:num>
                        <m:den>
                          <m:r>
                            <a:rPr lang="en-US" b="0" i="1" dirty="0" smtClean="0">
                              <a:latin typeface="Cambria Math" panose="02040503050406030204" pitchFamily="18" charset="0"/>
                              <a:ea typeface="Cambria Math" panose="02040503050406030204" pitchFamily="18" charset="0"/>
                            </a:rPr>
                            <m:t>387</m:t>
                          </m:r>
                        </m:den>
                      </m:f>
                      <m:r>
                        <a:rPr lang="en-IN" i="1" dirty="0">
                          <a:latin typeface="Cambria Math" panose="02040503050406030204" pitchFamily="18" charset="0"/>
                          <a:ea typeface="Cambria Math" panose="02040503050406030204" pitchFamily="18" charset="0"/>
                        </a:rPr>
                        <m:t>=0.</m:t>
                      </m:r>
                      <m:r>
                        <a:rPr lang="en-US" b="0" i="1" dirty="0" smtClean="0">
                          <a:latin typeface="Cambria Math" panose="02040503050406030204" pitchFamily="18" charset="0"/>
                          <a:ea typeface="Cambria Math" panose="02040503050406030204" pitchFamily="18" charset="0"/>
                        </a:rPr>
                        <m:t>077</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𝑃𝑟𝑒𝑐𝑖𝑠𝑖𝑜𝑛</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30</m:t>
                          </m:r>
                        </m:num>
                        <m:den>
                          <m:r>
                            <a:rPr lang="en-US" b="0" i="1" smtClean="0">
                              <a:latin typeface="Cambria Math" panose="02040503050406030204" pitchFamily="18" charset="0"/>
                              <a:ea typeface="Cambria Math" panose="02040503050406030204" pitchFamily="18" charset="0"/>
                            </a:rPr>
                            <m:t>3</m:t>
                          </m:r>
                          <m:r>
                            <a:rPr lang="en-IN" i="1">
                              <a:latin typeface="Cambria Math" panose="02040503050406030204" pitchFamily="18" charset="0"/>
                              <a:ea typeface="Cambria Math" panose="02040503050406030204" pitchFamily="18" charset="0"/>
                            </a:rPr>
                            <m:t>9</m:t>
                          </m:r>
                        </m:den>
                      </m:f>
                      <m:r>
                        <a:rPr lang="en-IN"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769</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𝐴𝑐𝑐𝑢𝑟𝑎𝑐𝑦</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30</m:t>
                          </m:r>
                          <m:r>
                            <a:rPr lang="en-IN"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2170</m:t>
                          </m:r>
                        </m:num>
                        <m:den>
                          <m:r>
                            <a:rPr lang="en-US" b="0" i="1" smtClean="0">
                              <a:latin typeface="Cambria Math" panose="02040503050406030204" pitchFamily="18" charset="0"/>
                              <a:ea typeface="Cambria Math" panose="02040503050406030204" pitchFamily="18" charset="0"/>
                            </a:rPr>
                            <m:t>30</m:t>
                          </m:r>
                          <m:r>
                            <a:rPr lang="en-IN"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57</m:t>
                          </m:r>
                          <m:r>
                            <a:rPr lang="en-IN"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9</m:t>
                          </m:r>
                          <m:r>
                            <a:rPr lang="en-IN"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2170</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2200</m:t>
                          </m:r>
                        </m:num>
                        <m:den>
                          <m:r>
                            <a:rPr lang="en-US" b="0" i="1" smtClean="0">
                              <a:latin typeface="Cambria Math" panose="02040503050406030204" pitchFamily="18" charset="0"/>
                              <a:ea typeface="Cambria Math" panose="02040503050406030204" pitchFamily="18" charset="0"/>
                            </a:rPr>
                            <m:t>2566</m:t>
                          </m:r>
                        </m:den>
                      </m:f>
                      <m:r>
                        <a:rPr lang="en-IN" i="1">
                          <a:latin typeface="Cambria Math" panose="02040503050406030204" pitchFamily="18" charset="0"/>
                          <a:ea typeface="Cambria Math" panose="02040503050406030204" pitchFamily="18" charset="0"/>
                        </a:rPr>
                        <m:t>=0.85</m:t>
                      </m:r>
                      <m:r>
                        <a:rPr lang="en-US" b="0" i="1" smtClean="0">
                          <a:latin typeface="Cambria Math" panose="02040503050406030204" pitchFamily="18" charset="0"/>
                          <a:ea typeface="Cambria Math" panose="02040503050406030204" pitchFamily="18" charset="0"/>
                        </a:rPr>
                        <m:t>7</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𝑆𝑝𝑒𝑐𝑖𝑓𝑖𝑐𝑖𝑡𝑦</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2170</m:t>
                          </m:r>
                        </m:num>
                        <m:den>
                          <m:r>
                            <a:rPr lang="en-US" b="0" i="1" smtClean="0">
                              <a:latin typeface="Cambria Math" panose="02040503050406030204" pitchFamily="18" charset="0"/>
                              <a:ea typeface="Cambria Math" panose="02040503050406030204" pitchFamily="18" charset="0"/>
                            </a:rPr>
                            <m:t>9</m:t>
                          </m:r>
                          <m:r>
                            <a:rPr lang="en-IN"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2170</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2170</m:t>
                          </m:r>
                        </m:num>
                        <m:den>
                          <m:r>
                            <a:rPr lang="en-US" b="0" i="1" smtClean="0">
                              <a:latin typeface="Cambria Math" panose="02040503050406030204" pitchFamily="18" charset="0"/>
                              <a:ea typeface="Cambria Math" panose="02040503050406030204" pitchFamily="18" charset="0"/>
                            </a:rPr>
                            <m:t>2179</m:t>
                          </m:r>
                        </m:den>
                      </m:f>
                      <m:r>
                        <a:rPr lang="en-IN" i="1">
                          <a:latin typeface="Cambria Math" panose="02040503050406030204" pitchFamily="18" charset="0"/>
                          <a:ea typeface="Cambria Math" panose="02040503050406030204" pitchFamily="18" charset="0"/>
                        </a:rPr>
                        <m:t>=0.9</m:t>
                      </m:r>
                      <m:r>
                        <a:rPr lang="en-US" b="0" i="1" smtClean="0">
                          <a:latin typeface="Cambria Math" panose="02040503050406030204" pitchFamily="18" charset="0"/>
                          <a:ea typeface="Cambria Math" panose="02040503050406030204" pitchFamily="18" charset="0"/>
                        </a:rPr>
                        <m:t>96</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𝐹</m:t>
                      </m:r>
                      <m:r>
                        <a:rPr lang="en-IN" i="1" baseline="-2500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=2∗</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𝑃𝑟𝑒𝑐𝑖𝑠𝑖𝑜𝑛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𝑅𝑒𝑐𝑎𝑙𝑙</m:t>
                          </m:r>
                        </m:num>
                        <m:den>
                          <m:r>
                            <a:rPr lang="en-IN" i="1">
                              <a:latin typeface="Cambria Math" panose="02040503050406030204" pitchFamily="18" charset="0"/>
                              <a:ea typeface="Cambria Math" panose="02040503050406030204" pitchFamily="18" charset="0"/>
                            </a:rPr>
                            <m:t>𝑃𝑟𝑒𝑐𝑖𝑠𝑖𝑜𝑛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𝑅𝑒𝑐𝑎𝑙𝑙</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2∗0.</m:t>
                          </m:r>
                          <m:r>
                            <a:rPr lang="en-US" b="0" i="1" smtClean="0">
                              <a:latin typeface="Cambria Math" panose="02040503050406030204" pitchFamily="18" charset="0"/>
                              <a:ea typeface="Cambria Math" panose="02040503050406030204" pitchFamily="18" charset="0"/>
                            </a:rPr>
                            <m:t>769</m:t>
                          </m:r>
                          <m:r>
                            <a:rPr lang="en-IN"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077</m:t>
                          </m:r>
                        </m:num>
                        <m:den>
                          <m:r>
                            <a:rPr lang="en-IN"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769</m:t>
                          </m:r>
                          <m:r>
                            <a:rPr lang="en-IN"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077</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0.118</m:t>
                          </m:r>
                        </m:num>
                        <m:den>
                          <m:r>
                            <a:rPr lang="en-US" b="0" i="1" smtClean="0">
                              <a:latin typeface="Cambria Math" panose="02040503050406030204" pitchFamily="18" charset="0"/>
                              <a:ea typeface="Cambria Math" panose="02040503050406030204" pitchFamily="18" charset="0"/>
                            </a:rPr>
                            <m:t>0.846</m:t>
                          </m:r>
                        </m:den>
                      </m:f>
                      <m:r>
                        <a:rPr lang="en-IN"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14</m:t>
                      </m:r>
                    </m:oMath>
                  </m:oMathPara>
                </a14:m>
                <a:endParaRPr lang="en-IN" dirty="0">
                  <a:latin typeface="Arial" panose="020B0604020202020204" pitchFamily="34" charset="0"/>
                  <a:ea typeface="Cambria Math" panose="02040503050406030204" pitchFamily="18" charset="0"/>
                </a:endParaRPr>
              </a:p>
              <a:p>
                <a:endParaRPr lang="en-IN" dirty="0">
                  <a:latin typeface="Arial" panose="020B0604020202020204" pitchFamily="34" charset="0"/>
                  <a:ea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3999" y="587340"/>
                <a:ext cx="6705601" cy="2990691"/>
              </a:xfrm>
              <a:prstGeom prst="rect">
                <a:avLst/>
              </a:prstGeom>
              <a:blipFill>
                <a:blip r:embed="rId2"/>
                <a:stretch>
                  <a:fillRect l="-379"/>
                </a:stretch>
              </a:blipFill>
            </p:spPr>
            <p:txBody>
              <a:bodyPr/>
              <a:lstStyle/>
              <a:p>
                <a:r>
                  <a:rPr lang="en-US">
                    <a:noFill/>
                  </a:rPr>
                  <a:t> </a:t>
                </a:r>
              </a:p>
            </p:txBody>
          </p:sp>
        </mc:Fallback>
      </mc:AlternateContent>
      <p:sp>
        <p:nvSpPr>
          <p:cNvPr id="4" name="TextBox 3"/>
          <p:cNvSpPr txBox="1"/>
          <p:nvPr/>
        </p:nvSpPr>
        <p:spPr>
          <a:xfrm>
            <a:off x="76200" y="3531513"/>
            <a:ext cx="10972799" cy="430887"/>
          </a:xfrm>
          <a:prstGeom prst="rect">
            <a:avLst/>
          </a:prstGeom>
          <a:noFill/>
        </p:spPr>
        <p:txBody>
          <a:bodyPr wrap="square" rtlCol="0">
            <a:spAutoFit/>
          </a:bodyPr>
          <a:lstStyle/>
          <a:p>
            <a:r>
              <a:rPr lang="en-IN" sz="2200" dirty="0">
                <a:latin typeface="Arial" panose="020B0604020202020204" pitchFamily="34" charset="0"/>
                <a:cs typeface="Arial" panose="020B0604020202020204" pitchFamily="34" charset="0"/>
              </a:rPr>
              <a:t>In this business context, what is more important – Precision, Recall or both?</a:t>
            </a:r>
          </a:p>
        </p:txBody>
      </p:sp>
      <p:graphicFrame>
        <p:nvGraphicFramePr>
          <p:cNvPr id="6" name="Table 5">
            <a:extLst>
              <a:ext uri="{FF2B5EF4-FFF2-40B4-BE49-F238E27FC236}">
                <a16:creationId xmlns:a16="http://schemas.microsoft.com/office/drawing/2014/main" id="{2537E9F0-C8A8-B04C-9539-3805B36DA764}"/>
              </a:ext>
            </a:extLst>
          </p:cNvPr>
          <p:cNvGraphicFramePr>
            <a:graphicFrameLocks noGrp="1"/>
          </p:cNvGraphicFramePr>
          <p:nvPr/>
        </p:nvGraphicFramePr>
        <p:xfrm>
          <a:off x="14785" y="898082"/>
          <a:ext cx="5029200" cy="2173516"/>
        </p:xfrm>
        <a:graphic>
          <a:graphicData uri="http://schemas.openxmlformats.org/drawingml/2006/table">
            <a:tbl>
              <a:tblPr firstRow="1" bandRow="1">
                <a:tableStyleId>{D7AC3CCA-C797-4891-BE02-D94E43425B78}</a:tableStyleId>
              </a:tblPr>
              <a:tblGrid>
                <a:gridCol w="9144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61254">
                <a:tc rowSpan="2" gridSpan="2">
                  <a:txBody>
                    <a:bodyPr/>
                    <a:lstStyle/>
                    <a:p>
                      <a:r>
                        <a:rPr lang="en-IN" sz="1900" b="1" dirty="0">
                          <a:latin typeface="Arial" panose="020B0604020202020204" pitchFamily="34" charset="0"/>
                          <a:cs typeface="Arial" panose="020B0604020202020204" pitchFamily="34" charset="0"/>
                        </a:rPr>
                        <a:t>10-year CHD risk</a:t>
                      </a:r>
                    </a:p>
                  </a:txBody>
                  <a:tcPr marL="69558" marR="69558" marT="34780" marB="34780" anchor="ctr"/>
                </a:tc>
                <a:tc rowSpan="2" hMerge="1">
                  <a:txBody>
                    <a:bodyPr/>
                    <a:lstStyle/>
                    <a:p>
                      <a:endParaRPr lang="en-IN" sz="2400" dirty="0">
                        <a:latin typeface="Minion"/>
                      </a:endParaRPr>
                    </a:p>
                  </a:txBody>
                  <a:tcPr/>
                </a:tc>
                <a:tc gridSpan="2">
                  <a:txBody>
                    <a:bodyPr/>
                    <a:lstStyle/>
                    <a:p>
                      <a:pPr algn="ctr"/>
                      <a:r>
                        <a:rPr lang="en-IN" sz="1900" dirty="0">
                          <a:latin typeface="Arial" panose="020B0604020202020204" pitchFamily="34" charset="0"/>
                          <a:cs typeface="Arial" panose="020B0604020202020204" pitchFamily="34" charset="0"/>
                        </a:rPr>
                        <a:t>Predicted</a:t>
                      </a:r>
                    </a:p>
                  </a:txBody>
                  <a:tcPr marL="69558" marR="69558" marT="34780" marB="34780"/>
                </a:tc>
                <a:tc hMerge="1">
                  <a:txBody>
                    <a:bodyPr/>
                    <a:lstStyle/>
                    <a:p>
                      <a:endParaRPr lang="en-IN" sz="2400" dirty="0">
                        <a:latin typeface="Minion"/>
                      </a:endParaRPr>
                    </a:p>
                  </a:txBody>
                  <a:tcPr/>
                </a:tc>
                <a:tc rowSpan="2">
                  <a:txBody>
                    <a:bodyPr/>
                    <a:lstStyle/>
                    <a:p>
                      <a:pPr algn="ctr"/>
                      <a:r>
                        <a:rPr lang="en-IN" sz="1900" dirty="0">
                          <a:latin typeface="Arial" panose="020B0604020202020204" pitchFamily="34" charset="0"/>
                          <a:cs typeface="Arial" panose="020B0604020202020204" pitchFamily="34" charset="0"/>
                        </a:rPr>
                        <a:t>Total</a:t>
                      </a:r>
                    </a:p>
                  </a:txBody>
                  <a:tcPr marL="69558" marR="69558" marT="34780" marB="34780" anchor="ctr"/>
                </a:tc>
                <a:extLst>
                  <a:ext uri="{0D108BD9-81ED-4DB2-BD59-A6C34878D82A}">
                    <a16:rowId xmlns:a16="http://schemas.microsoft.com/office/drawing/2014/main" val="10000"/>
                  </a:ext>
                </a:extLst>
              </a:tr>
              <a:tr h="646208">
                <a:tc gridSpan="2" vMerge="1">
                  <a:txBody>
                    <a:bodyPr/>
                    <a:lstStyle/>
                    <a:p>
                      <a:endParaRPr lang="en-IN" sz="2400" b="1">
                        <a:latin typeface="Minion"/>
                      </a:endParaRPr>
                    </a:p>
                  </a:txBody>
                  <a:tcPr/>
                </a:tc>
                <a:tc hMerge="1" vMerge="1">
                  <a:txBody>
                    <a:bodyPr/>
                    <a:lstStyle/>
                    <a:p>
                      <a:endParaRPr lang="en-IN" sz="2400" dirty="0">
                        <a:latin typeface="Minion"/>
                      </a:endParaRPr>
                    </a:p>
                  </a:txBody>
                  <a:tcPr/>
                </a:tc>
                <a:tc>
                  <a:txBody>
                    <a:bodyPr/>
                    <a:lstStyle/>
                    <a:p>
                      <a:r>
                        <a:rPr lang="en-IN" sz="1900" dirty="0">
                          <a:latin typeface="Arial" panose="020B0604020202020204" pitchFamily="34" charset="0"/>
                          <a:cs typeface="Arial" panose="020B0604020202020204" pitchFamily="34" charset="0"/>
                        </a:rPr>
                        <a:t>Positive</a:t>
                      </a:r>
                    </a:p>
                  </a:txBody>
                  <a:tcPr marL="69558" marR="69558" marT="34780" marB="34780"/>
                </a:tc>
                <a:tc>
                  <a:txBody>
                    <a:bodyPr/>
                    <a:lstStyle/>
                    <a:p>
                      <a:r>
                        <a:rPr lang="en-IN" sz="1900" dirty="0">
                          <a:latin typeface="Arial" panose="020B0604020202020204" pitchFamily="34" charset="0"/>
                          <a:cs typeface="Arial" panose="020B0604020202020204" pitchFamily="34" charset="0"/>
                        </a:rPr>
                        <a:t>Negative</a:t>
                      </a:r>
                    </a:p>
                  </a:txBody>
                  <a:tcPr marL="69558" marR="69558" marT="34780" marB="34780"/>
                </a:tc>
                <a:tc vMerge="1">
                  <a:txBody>
                    <a:bodyPr/>
                    <a:lstStyle/>
                    <a:p>
                      <a:endParaRPr lang="en-IN" sz="3100" dirty="0">
                        <a:latin typeface="Minion"/>
                      </a:endParaRPr>
                    </a:p>
                  </a:txBody>
                  <a:tcPr marL="113792" marR="113792" marT="56896" marB="56896"/>
                </a:tc>
                <a:extLst>
                  <a:ext uri="{0D108BD9-81ED-4DB2-BD59-A6C34878D82A}">
                    <a16:rowId xmlns:a16="http://schemas.microsoft.com/office/drawing/2014/main" val="10001"/>
                  </a:ext>
                </a:extLst>
              </a:tr>
              <a:tr h="361254">
                <a:tc rowSpan="2">
                  <a:txBody>
                    <a:bodyPr/>
                    <a:lstStyle/>
                    <a:p>
                      <a:pPr algn="ctr"/>
                      <a:r>
                        <a:rPr lang="en-IN" sz="1900" b="1" dirty="0">
                          <a:latin typeface="Arial" panose="020B0604020202020204" pitchFamily="34" charset="0"/>
                          <a:cs typeface="Arial" panose="020B0604020202020204" pitchFamily="34" charset="0"/>
                        </a:rPr>
                        <a:t>Actual</a:t>
                      </a:r>
                    </a:p>
                  </a:txBody>
                  <a:tcPr marL="69558" marR="69558" marT="34780" marB="34780" anchor="ctr"/>
                </a:tc>
                <a:tc>
                  <a:txBody>
                    <a:bodyPr/>
                    <a:lstStyle/>
                    <a:p>
                      <a:r>
                        <a:rPr lang="en-IN" sz="1900" dirty="0">
                          <a:latin typeface="Arial" panose="020B0604020202020204" pitchFamily="34" charset="0"/>
                          <a:cs typeface="Arial" panose="020B0604020202020204" pitchFamily="34" charset="0"/>
                        </a:rPr>
                        <a:t>Positive</a:t>
                      </a:r>
                    </a:p>
                  </a:txBody>
                  <a:tcPr marL="69558" marR="69558" marT="34780" marB="34780"/>
                </a:tc>
                <a:tc>
                  <a:txBody>
                    <a:bodyPr/>
                    <a:lstStyle/>
                    <a:p>
                      <a:r>
                        <a:rPr lang="en-IN" sz="1900" dirty="0">
                          <a:latin typeface="Arial" panose="020B0604020202020204" pitchFamily="34" charset="0"/>
                          <a:cs typeface="Arial" panose="020B0604020202020204" pitchFamily="34" charset="0"/>
                        </a:rPr>
                        <a:t>30</a:t>
                      </a:r>
                    </a:p>
                  </a:txBody>
                  <a:tcPr marL="69558" marR="69558" marT="34780" marB="34780"/>
                </a:tc>
                <a:tc>
                  <a:txBody>
                    <a:bodyPr/>
                    <a:lstStyle/>
                    <a:p>
                      <a:r>
                        <a:rPr lang="en-IN" sz="1900" dirty="0">
                          <a:latin typeface="Arial" panose="020B0604020202020204" pitchFamily="34" charset="0"/>
                          <a:cs typeface="Arial" panose="020B0604020202020204" pitchFamily="34" charset="0"/>
                        </a:rPr>
                        <a:t>357</a:t>
                      </a:r>
                    </a:p>
                  </a:txBody>
                  <a:tcPr marL="69558" marR="69558" marT="34780" marB="34780"/>
                </a:tc>
                <a:tc>
                  <a:txBody>
                    <a:bodyPr/>
                    <a:lstStyle/>
                    <a:p>
                      <a:r>
                        <a:rPr lang="en-IN" sz="1900" dirty="0">
                          <a:latin typeface="Arial" panose="020B0604020202020204" pitchFamily="34" charset="0"/>
                          <a:cs typeface="Arial" panose="020B0604020202020204" pitchFamily="34" charset="0"/>
                        </a:rPr>
                        <a:t>387</a:t>
                      </a:r>
                    </a:p>
                  </a:txBody>
                  <a:tcPr marL="69558" marR="69558" marT="34780" marB="34780"/>
                </a:tc>
                <a:extLst>
                  <a:ext uri="{0D108BD9-81ED-4DB2-BD59-A6C34878D82A}">
                    <a16:rowId xmlns:a16="http://schemas.microsoft.com/office/drawing/2014/main" val="10002"/>
                  </a:ext>
                </a:extLst>
              </a:tr>
              <a:tr h="443546">
                <a:tc vMerge="1">
                  <a:txBody>
                    <a:bodyPr/>
                    <a:lstStyle/>
                    <a:p>
                      <a:endParaRPr lang="en-IN" sz="2400" b="1" dirty="0">
                        <a:latin typeface="Minion"/>
                      </a:endParaRPr>
                    </a:p>
                  </a:txBody>
                  <a:tcPr/>
                </a:tc>
                <a:tc>
                  <a:txBody>
                    <a:bodyPr/>
                    <a:lstStyle/>
                    <a:p>
                      <a:r>
                        <a:rPr lang="en-IN" sz="1900" dirty="0">
                          <a:latin typeface="Arial" panose="020B0604020202020204" pitchFamily="34" charset="0"/>
                          <a:cs typeface="Arial" panose="020B0604020202020204" pitchFamily="34" charset="0"/>
                        </a:rPr>
                        <a:t>Negative</a:t>
                      </a:r>
                    </a:p>
                  </a:txBody>
                  <a:tcPr marL="69558" marR="69558" marT="34780" marB="34780"/>
                </a:tc>
                <a:tc>
                  <a:txBody>
                    <a:bodyPr/>
                    <a:lstStyle/>
                    <a:p>
                      <a:r>
                        <a:rPr lang="en-IN" sz="1900" dirty="0">
                          <a:latin typeface="Arial" panose="020B0604020202020204" pitchFamily="34" charset="0"/>
                          <a:cs typeface="Arial" panose="020B0604020202020204" pitchFamily="34" charset="0"/>
                        </a:rPr>
                        <a:t>9</a:t>
                      </a:r>
                    </a:p>
                  </a:txBody>
                  <a:tcPr marL="69558" marR="69558" marT="34780" marB="34780"/>
                </a:tc>
                <a:tc>
                  <a:txBody>
                    <a:bodyPr/>
                    <a:lstStyle/>
                    <a:p>
                      <a:r>
                        <a:rPr lang="en-IN" sz="1900" dirty="0">
                          <a:latin typeface="Arial" panose="020B0604020202020204" pitchFamily="34" charset="0"/>
                          <a:cs typeface="Arial" panose="020B0604020202020204" pitchFamily="34" charset="0"/>
                        </a:rPr>
                        <a:t>2170</a:t>
                      </a:r>
                    </a:p>
                  </a:txBody>
                  <a:tcPr marL="69558" marR="69558" marT="34780" marB="34780"/>
                </a:tc>
                <a:tc>
                  <a:txBody>
                    <a:bodyPr/>
                    <a:lstStyle/>
                    <a:p>
                      <a:r>
                        <a:rPr lang="en-IN" sz="1900" dirty="0">
                          <a:latin typeface="Arial" panose="020B0604020202020204" pitchFamily="34" charset="0"/>
                          <a:cs typeface="Arial" panose="020B0604020202020204" pitchFamily="34" charset="0"/>
                        </a:rPr>
                        <a:t>2179</a:t>
                      </a:r>
                    </a:p>
                  </a:txBody>
                  <a:tcPr marL="69558" marR="69558" marT="34780" marB="34780"/>
                </a:tc>
                <a:extLst>
                  <a:ext uri="{0D108BD9-81ED-4DB2-BD59-A6C34878D82A}">
                    <a16:rowId xmlns:a16="http://schemas.microsoft.com/office/drawing/2014/main" val="10003"/>
                  </a:ext>
                </a:extLst>
              </a:tr>
              <a:tr h="361254">
                <a:tc gridSpan="2">
                  <a:txBody>
                    <a:bodyPr/>
                    <a:lstStyle/>
                    <a:p>
                      <a:pPr algn="ctr"/>
                      <a:r>
                        <a:rPr lang="en-IN" sz="1900" b="1" dirty="0">
                          <a:latin typeface="Arial" panose="020B0604020202020204" pitchFamily="34" charset="0"/>
                          <a:cs typeface="Arial" panose="020B0604020202020204" pitchFamily="34" charset="0"/>
                        </a:rPr>
                        <a:t>Total</a:t>
                      </a:r>
                    </a:p>
                  </a:txBody>
                  <a:tcPr marL="69558" marR="69558" marT="34780" marB="34780" anchor="ctr"/>
                </a:tc>
                <a:tc hMerge="1">
                  <a:txBody>
                    <a:bodyPr/>
                    <a:lstStyle/>
                    <a:p>
                      <a:endParaRPr lang="en-IN" sz="3100" dirty="0">
                        <a:latin typeface="Minion"/>
                      </a:endParaRPr>
                    </a:p>
                  </a:txBody>
                  <a:tcPr marL="113792" marR="113792" marT="56896" marB="56896"/>
                </a:tc>
                <a:tc>
                  <a:txBody>
                    <a:bodyPr/>
                    <a:lstStyle/>
                    <a:p>
                      <a:r>
                        <a:rPr lang="en-IN" sz="1900" dirty="0">
                          <a:latin typeface="Arial" panose="020B0604020202020204" pitchFamily="34" charset="0"/>
                          <a:cs typeface="Arial" panose="020B0604020202020204" pitchFamily="34" charset="0"/>
                        </a:rPr>
                        <a:t>39</a:t>
                      </a:r>
                    </a:p>
                  </a:txBody>
                  <a:tcPr marL="69558" marR="69558" marT="34780" marB="34780"/>
                </a:tc>
                <a:tc>
                  <a:txBody>
                    <a:bodyPr/>
                    <a:lstStyle/>
                    <a:p>
                      <a:r>
                        <a:rPr lang="en-IN" sz="1900" dirty="0">
                          <a:latin typeface="Arial" panose="020B0604020202020204" pitchFamily="34" charset="0"/>
                          <a:cs typeface="Arial" panose="020B0604020202020204" pitchFamily="34" charset="0"/>
                        </a:rPr>
                        <a:t>2527</a:t>
                      </a:r>
                    </a:p>
                  </a:txBody>
                  <a:tcPr marL="69558" marR="69558" marT="34780" marB="34780"/>
                </a:tc>
                <a:tc>
                  <a:txBody>
                    <a:bodyPr/>
                    <a:lstStyle/>
                    <a:p>
                      <a:r>
                        <a:rPr lang="en-IN" sz="1900" dirty="0">
                          <a:latin typeface="Arial" panose="020B0604020202020204" pitchFamily="34" charset="0"/>
                          <a:cs typeface="Arial" panose="020B0604020202020204" pitchFamily="34" charset="0"/>
                        </a:rPr>
                        <a:t>2566</a:t>
                      </a:r>
                    </a:p>
                  </a:txBody>
                  <a:tcPr marL="69558" marR="69558" marT="34780" marB="34780"/>
                </a:tc>
                <a:extLst>
                  <a:ext uri="{0D108BD9-81ED-4DB2-BD59-A6C34878D82A}">
                    <a16:rowId xmlns:a16="http://schemas.microsoft.com/office/drawing/2014/main" val="10004"/>
                  </a:ext>
                </a:extLst>
              </a:tr>
            </a:tbl>
          </a:graphicData>
        </a:graphic>
      </p:graphicFrame>
      <p:sp>
        <p:nvSpPr>
          <p:cNvPr id="7" name="TextBox 6">
            <a:extLst>
              <a:ext uri="{FF2B5EF4-FFF2-40B4-BE49-F238E27FC236}">
                <a16:creationId xmlns:a16="http://schemas.microsoft.com/office/drawing/2014/main" id="{B246DCB3-611F-A446-882E-8FCC1251F5EE}"/>
              </a:ext>
            </a:extLst>
          </p:cNvPr>
          <p:cNvSpPr txBox="1"/>
          <p:nvPr/>
        </p:nvSpPr>
        <p:spPr>
          <a:xfrm>
            <a:off x="76200" y="4108403"/>
            <a:ext cx="11963400" cy="1785104"/>
          </a:xfrm>
          <a:prstGeom prst="rect">
            <a:avLst/>
          </a:prstGeom>
          <a:noFill/>
        </p:spPr>
        <p:txBody>
          <a:bodyPr wrap="square" rtlCol="0">
            <a:spAutoFit/>
          </a:bodyPr>
          <a:lstStyle/>
          <a:p>
            <a:r>
              <a:rPr lang="en-IN" sz="2200" b="1" dirty="0">
                <a:latin typeface="Arial" panose="020B0604020202020204" pitchFamily="34" charset="0"/>
                <a:cs typeface="Arial" panose="020B0604020202020204" pitchFamily="34" charset="0"/>
              </a:rPr>
              <a:t>Thought Process</a:t>
            </a:r>
            <a:r>
              <a:rPr lang="en-IN" sz="2200" dirty="0">
                <a:latin typeface="Arial" panose="020B0604020202020204" pitchFamily="34" charset="0"/>
                <a:cs typeface="Arial" panose="020B0604020202020204" pitchFamily="34" charset="0"/>
              </a:rPr>
              <a:t>: Determine what is more harmful in the context of the business problem - False Positives, False Negatives or both.</a:t>
            </a:r>
          </a:p>
          <a:p>
            <a:r>
              <a:rPr lang="en-IN" sz="2200" b="1" dirty="0">
                <a:latin typeface="Arial" panose="020B0604020202020204" pitchFamily="34" charset="0"/>
                <a:cs typeface="Arial" panose="020B0604020202020204" pitchFamily="34" charset="0"/>
              </a:rPr>
              <a:t>False Positive</a:t>
            </a:r>
            <a:r>
              <a:rPr lang="en-IN" sz="2200" dirty="0">
                <a:latin typeface="Arial" panose="020B0604020202020204" pitchFamily="34" charset="0"/>
                <a:cs typeface="Arial" panose="020B0604020202020204" pitchFamily="34" charset="0"/>
              </a:rPr>
              <a:t> (impacts Precision): A person is predicted as high risk but does not have CHD.</a:t>
            </a:r>
          </a:p>
          <a:p>
            <a:r>
              <a:rPr lang="en-IN" sz="2200" b="1" dirty="0">
                <a:latin typeface="Arial" panose="020B0604020202020204" pitchFamily="34" charset="0"/>
                <a:cs typeface="Arial" panose="020B0604020202020204" pitchFamily="34" charset="0"/>
              </a:rPr>
              <a:t>False Negative</a:t>
            </a:r>
            <a:r>
              <a:rPr lang="en-IN" sz="2200" dirty="0">
                <a:latin typeface="Arial" panose="020B0604020202020204" pitchFamily="34" charset="0"/>
                <a:cs typeface="Arial" panose="020B0604020202020204" pitchFamily="34" charset="0"/>
              </a:rPr>
              <a:t> (impacts Recall): A person is predicted as low risk but has CHD.</a:t>
            </a:r>
          </a:p>
          <a:p>
            <a:r>
              <a:rPr lang="en-IN" sz="2200" dirty="0">
                <a:latin typeface="Arial" panose="020B0604020202020204" pitchFamily="34" charset="0"/>
                <a:cs typeface="Arial" panose="020B0604020202020204" pitchFamily="34" charset="0"/>
              </a:rPr>
              <a:t>False negatives miss actual heart patients and hence </a:t>
            </a:r>
            <a:r>
              <a:rPr lang="en-IN" sz="2200" b="1" dirty="0">
                <a:latin typeface="Arial" panose="020B0604020202020204" pitchFamily="34" charset="0"/>
                <a:cs typeface="Arial" panose="020B0604020202020204" pitchFamily="34" charset="0"/>
              </a:rPr>
              <a:t>Recall</a:t>
            </a:r>
            <a:r>
              <a:rPr lang="en-IN" sz="2200" dirty="0">
                <a:latin typeface="Arial" panose="020B0604020202020204" pitchFamily="34" charset="0"/>
                <a:cs typeface="Arial" panose="020B0604020202020204" pitchFamily="34" charset="0"/>
              </a:rPr>
              <a:t> is more important to improve.</a:t>
            </a:r>
          </a:p>
        </p:txBody>
      </p:sp>
      <p:sp>
        <p:nvSpPr>
          <p:cNvPr id="8" name="Slide Number Placeholder 1">
            <a:extLst>
              <a:ext uri="{FF2B5EF4-FFF2-40B4-BE49-F238E27FC236}">
                <a16:creationId xmlns:a16="http://schemas.microsoft.com/office/drawing/2014/main" id="{330FDC62-DB52-9E41-9DC6-24AE961EAC0F}"/>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9" name="Google Shape;306;p15">
            <a:extLst>
              <a:ext uri="{FF2B5EF4-FFF2-40B4-BE49-F238E27FC236}">
                <a16:creationId xmlns:a16="http://schemas.microsoft.com/office/drawing/2014/main" id="{98ADF0C3-DDE6-ED4E-B802-C0B1C272CB44}"/>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“The man who has confidence in himself gains the confidence of others.”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Hasidic Proverb</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30302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a:t>Naïve bayes Classifier</a:t>
            </a:r>
            <a:endParaRPr lang="en-US" b="1" dirty="0"/>
          </a:p>
        </p:txBody>
      </p:sp>
      <p:sp>
        <p:nvSpPr>
          <p:cNvPr id="5" name="Text Placeholder 4"/>
          <p:cNvSpPr>
            <a:spLocks noGrp="1"/>
          </p:cNvSpPr>
          <p:nvPr>
            <p:ph type="body" idx="1"/>
          </p:nvPr>
        </p:nvSpPr>
        <p:spPr/>
        <p:txBody>
          <a:bodyPr/>
          <a:lstStyle/>
          <a:p>
            <a:r>
              <a:rPr lang="en-US" dirty="0"/>
              <a:t>Classification</a:t>
            </a:r>
          </a:p>
        </p:txBody>
      </p:sp>
      <p:sp>
        <p:nvSpPr>
          <p:cNvPr id="6" name="Slide Number Placeholder 1">
            <a:extLst>
              <a:ext uri="{FF2B5EF4-FFF2-40B4-BE49-F238E27FC236}">
                <a16:creationId xmlns:a16="http://schemas.microsoft.com/office/drawing/2014/main" id="{3AF124E4-2734-9342-B9E5-B8F582F510C2}"/>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7" name="Google Shape;306;p15">
            <a:extLst>
              <a:ext uri="{FF2B5EF4-FFF2-40B4-BE49-F238E27FC236}">
                <a16:creationId xmlns:a16="http://schemas.microsoft.com/office/drawing/2014/main" id="{A71B2A6F-7563-4146-B867-2E89B4E4EE32}"/>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“Our greatest weakness lies in giving up. The most certain way to succeed is always to try just one more time.”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Thomas Edison</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31230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3"/>
            <a:ext cx="9085943" cy="615403"/>
          </a:xfrm>
        </p:spPr>
        <p:txBody>
          <a:bodyPr/>
          <a:lstStyle/>
          <a:p>
            <a:r>
              <a:rPr lang="en-US" sz="4000" b="1" dirty="0"/>
              <a:t>Confusion Matrix</a:t>
            </a:r>
          </a:p>
        </p:txBody>
      </p:sp>
      <p:graphicFrame>
        <p:nvGraphicFramePr>
          <p:cNvPr id="3" name="Table 2"/>
          <p:cNvGraphicFramePr>
            <a:graphicFrameLocks noGrp="1"/>
          </p:cNvGraphicFramePr>
          <p:nvPr/>
        </p:nvGraphicFramePr>
        <p:xfrm>
          <a:off x="76200" y="842802"/>
          <a:ext cx="5867400" cy="2120550"/>
        </p:xfrm>
        <a:graphic>
          <a:graphicData uri="http://schemas.openxmlformats.org/drawingml/2006/table">
            <a:tbl>
              <a:tblPr firstRow="1" bandRow="1">
                <a:tableStyleId>{D7AC3CCA-C797-4891-BE02-D94E43425B78}</a:tableStyleId>
              </a:tblPr>
              <a:tblGrid>
                <a:gridCol w="10668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tblGrid>
              <a:tr h="424110">
                <a:tc rowSpan="2" gridSpan="2">
                  <a:txBody>
                    <a:bodyPr/>
                    <a:lstStyle/>
                    <a:p>
                      <a:r>
                        <a:rPr lang="en-IN" sz="2200" b="1" dirty="0">
                          <a:latin typeface="Arial" panose="020B0604020202020204" pitchFamily="34" charset="0"/>
                          <a:cs typeface="Arial" panose="020B0604020202020204" pitchFamily="34" charset="0"/>
                        </a:rPr>
                        <a:t>Spam filtering</a:t>
                      </a:r>
                    </a:p>
                  </a:txBody>
                  <a:tcPr marL="81661" marR="81661" marT="40831" marB="40831" anchor="ctr"/>
                </a:tc>
                <a:tc rowSpan="2" hMerge="1">
                  <a:txBody>
                    <a:bodyPr/>
                    <a:lstStyle/>
                    <a:p>
                      <a:endParaRPr lang="en-IN" sz="2400" dirty="0">
                        <a:latin typeface="Minion"/>
                      </a:endParaRPr>
                    </a:p>
                  </a:txBody>
                  <a:tcPr/>
                </a:tc>
                <a:tc gridSpan="2">
                  <a:txBody>
                    <a:bodyPr/>
                    <a:lstStyle/>
                    <a:p>
                      <a:pPr algn="ctr"/>
                      <a:r>
                        <a:rPr lang="en-IN" sz="2200" dirty="0">
                          <a:latin typeface="Arial" panose="020B0604020202020204" pitchFamily="34" charset="0"/>
                          <a:cs typeface="Arial" panose="020B0604020202020204" pitchFamily="34" charset="0"/>
                        </a:rPr>
                        <a:t>Predicted</a:t>
                      </a:r>
                    </a:p>
                  </a:txBody>
                  <a:tcPr marL="81661" marR="81661" marT="40831" marB="40831"/>
                </a:tc>
                <a:tc hMerge="1">
                  <a:txBody>
                    <a:bodyPr/>
                    <a:lstStyle/>
                    <a:p>
                      <a:endParaRPr lang="en-IN" sz="2400" dirty="0">
                        <a:latin typeface="Minion"/>
                      </a:endParaRPr>
                    </a:p>
                  </a:txBody>
                  <a:tcPr/>
                </a:tc>
                <a:tc rowSpan="2">
                  <a:txBody>
                    <a:bodyPr/>
                    <a:lstStyle/>
                    <a:p>
                      <a:pPr algn="ctr"/>
                      <a:r>
                        <a:rPr lang="en-IN" sz="2200" dirty="0">
                          <a:latin typeface="Arial" panose="020B0604020202020204" pitchFamily="34" charset="0"/>
                          <a:cs typeface="Arial" panose="020B0604020202020204" pitchFamily="34" charset="0"/>
                        </a:rPr>
                        <a:t>Total</a:t>
                      </a:r>
                    </a:p>
                  </a:txBody>
                  <a:tcPr marL="81661" marR="81661" marT="40831" marB="40831" anchor="ctr"/>
                </a:tc>
                <a:extLst>
                  <a:ext uri="{0D108BD9-81ED-4DB2-BD59-A6C34878D82A}">
                    <a16:rowId xmlns:a16="http://schemas.microsoft.com/office/drawing/2014/main" val="10000"/>
                  </a:ext>
                </a:extLst>
              </a:tr>
              <a:tr h="424110">
                <a:tc gridSpan="2" vMerge="1">
                  <a:txBody>
                    <a:bodyPr/>
                    <a:lstStyle/>
                    <a:p>
                      <a:endParaRPr lang="en-IN" sz="2400" b="1">
                        <a:latin typeface="Minion"/>
                      </a:endParaRPr>
                    </a:p>
                  </a:txBody>
                  <a:tcPr/>
                </a:tc>
                <a:tc hMerge="1" vMerge="1">
                  <a:txBody>
                    <a:bodyPr/>
                    <a:lstStyle/>
                    <a:p>
                      <a:endParaRPr lang="en-IN" sz="2400" dirty="0">
                        <a:latin typeface="Minion"/>
                      </a:endParaRPr>
                    </a:p>
                  </a:txBody>
                  <a:tcPr/>
                </a:tc>
                <a:tc>
                  <a:txBody>
                    <a:bodyPr/>
                    <a:lstStyle/>
                    <a:p>
                      <a:r>
                        <a:rPr lang="en-IN" sz="2200" dirty="0">
                          <a:latin typeface="Arial" panose="020B0604020202020204" pitchFamily="34" charset="0"/>
                          <a:cs typeface="Arial" panose="020B0604020202020204" pitchFamily="34" charset="0"/>
                        </a:rPr>
                        <a:t>Positive</a:t>
                      </a:r>
                    </a:p>
                  </a:txBody>
                  <a:tcPr marL="81661" marR="81661" marT="40831" marB="40831"/>
                </a:tc>
                <a:tc>
                  <a:txBody>
                    <a:bodyPr/>
                    <a:lstStyle/>
                    <a:p>
                      <a:r>
                        <a:rPr lang="en-IN" sz="2200" dirty="0">
                          <a:latin typeface="Arial" panose="020B0604020202020204" pitchFamily="34" charset="0"/>
                          <a:cs typeface="Arial" panose="020B0604020202020204" pitchFamily="34" charset="0"/>
                        </a:rPr>
                        <a:t>Negative</a:t>
                      </a:r>
                    </a:p>
                  </a:txBody>
                  <a:tcPr marL="81661" marR="81661" marT="40831" marB="40831"/>
                </a:tc>
                <a:tc vMerge="1">
                  <a:txBody>
                    <a:bodyPr/>
                    <a:lstStyle/>
                    <a:p>
                      <a:endParaRPr lang="en-IN" sz="3100" dirty="0">
                        <a:latin typeface="Minion"/>
                      </a:endParaRPr>
                    </a:p>
                  </a:txBody>
                  <a:tcPr marL="113792" marR="113792" marT="56896" marB="56896"/>
                </a:tc>
                <a:extLst>
                  <a:ext uri="{0D108BD9-81ED-4DB2-BD59-A6C34878D82A}">
                    <a16:rowId xmlns:a16="http://schemas.microsoft.com/office/drawing/2014/main" val="10001"/>
                  </a:ext>
                </a:extLst>
              </a:tr>
              <a:tr h="424110">
                <a:tc rowSpan="2">
                  <a:txBody>
                    <a:bodyPr/>
                    <a:lstStyle/>
                    <a:p>
                      <a:pPr algn="ctr"/>
                      <a:r>
                        <a:rPr lang="en-IN" sz="2200" b="1" dirty="0">
                          <a:latin typeface="Arial" panose="020B0604020202020204" pitchFamily="34" charset="0"/>
                          <a:cs typeface="Arial" panose="020B0604020202020204" pitchFamily="34" charset="0"/>
                        </a:rPr>
                        <a:t>Actual</a:t>
                      </a:r>
                    </a:p>
                  </a:txBody>
                  <a:tcPr marL="81661" marR="81661" marT="40831" marB="40831" anchor="ctr"/>
                </a:tc>
                <a:tc>
                  <a:txBody>
                    <a:bodyPr/>
                    <a:lstStyle/>
                    <a:p>
                      <a:r>
                        <a:rPr lang="en-IN" sz="2200" dirty="0">
                          <a:latin typeface="Arial" panose="020B0604020202020204" pitchFamily="34" charset="0"/>
                          <a:cs typeface="Arial" panose="020B0604020202020204" pitchFamily="34" charset="0"/>
                        </a:rPr>
                        <a:t>Positive</a:t>
                      </a:r>
                    </a:p>
                  </a:txBody>
                  <a:tcPr marL="81661" marR="81661" marT="40831" marB="40831"/>
                </a:tc>
                <a:tc>
                  <a:txBody>
                    <a:bodyPr/>
                    <a:lstStyle/>
                    <a:p>
                      <a:r>
                        <a:rPr lang="en-IN" sz="2200" dirty="0">
                          <a:latin typeface="Arial" panose="020B0604020202020204" pitchFamily="34" charset="0"/>
                          <a:cs typeface="Arial" panose="020B0604020202020204" pitchFamily="34" charset="0"/>
                        </a:rPr>
                        <a:t>952</a:t>
                      </a:r>
                    </a:p>
                  </a:txBody>
                  <a:tcPr marL="81661" marR="81661" marT="40831" marB="40831"/>
                </a:tc>
                <a:tc>
                  <a:txBody>
                    <a:bodyPr/>
                    <a:lstStyle/>
                    <a:p>
                      <a:r>
                        <a:rPr lang="en-IN" sz="2200" dirty="0">
                          <a:latin typeface="Arial" panose="020B0604020202020204" pitchFamily="34" charset="0"/>
                          <a:cs typeface="Arial" panose="020B0604020202020204" pitchFamily="34" charset="0"/>
                        </a:rPr>
                        <a:t>526</a:t>
                      </a:r>
                    </a:p>
                  </a:txBody>
                  <a:tcPr marL="81661" marR="81661" marT="40831" marB="40831"/>
                </a:tc>
                <a:tc>
                  <a:txBody>
                    <a:bodyPr/>
                    <a:lstStyle/>
                    <a:p>
                      <a:r>
                        <a:rPr lang="en-IN" sz="2200" dirty="0">
                          <a:latin typeface="Arial" panose="020B0604020202020204" pitchFamily="34" charset="0"/>
                          <a:cs typeface="Arial" panose="020B0604020202020204" pitchFamily="34" charset="0"/>
                        </a:rPr>
                        <a:t>1478</a:t>
                      </a:r>
                    </a:p>
                  </a:txBody>
                  <a:tcPr marL="81661" marR="81661" marT="40831" marB="40831"/>
                </a:tc>
                <a:extLst>
                  <a:ext uri="{0D108BD9-81ED-4DB2-BD59-A6C34878D82A}">
                    <a16:rowId xmlns:a16="http://schemas.microsoft.com/office/drawing/2014/main" val="10002"/>
                  </a:ext>
                </a:extLst>
              </a:tr>
              <a:tr h="424110">
                <a:tc vMerge="1">
                  <a:txBody>
                    <a:bodyPr/>
                    <a:lstStyle/>
                    <a:p>
                      <a:endParaRPr lang="en-IN" sz="2400" b="1" dirty="0">
                        <a:latin typeface="Minion"/>
                      </a:endParaRPr>
                    </a:p>
                  </a:txBody>
                  <a:tcPr/>
                </a:tc>
                <a:tc>
                  <a:txBody>
                    <a:bodyPr/>
                    <a:lstStyle/>
                    <a:p>
                      <a:r>
                        <a:rPr lang="en-IN" sz="2200" dirty="0">
                          <a:latin typeface="Arial" panose="020B0604020202020204" pitchFamily="34" charset="0"/>
                          <a:cs typeface="Arial" panose="020B0604020202020204" pitchFamily="34" charset="0"/>
                        </a:rPr>
                        <a:t>Negative</a:t>
                      </a:r>
                    </a:p>
                  </a:txBody>
                  <a:tcPr marL="81661" marR="81661" marT="40831" marB="40831"/>
                </a:tc>
                <a:tc>
                  <a:txBody>
                    <a:bodyPr/>
                    <a:lstStyle/>
                    <a:p>
                      <a:r>
                        <a:rPr lang="en-IN" sz="2200" dirty="0">
                          <a:latin typeface="Arial" panose="020B0604020202020204" pitchFamily="34" charset="0"/>
                          <a:cs typeface="Arial" panose="020B0604020202020204" pitchFamily="34" charset="0"/>
                        </a:rPr>
                        <a:t>167</a:t>
                      </a:r>
                    </a:p>
                  </a:txBody>
                  <a:tcPr marL="81661" marR="81661" marT="40831" marB="40831"/>
                </a:tc>
                <a:tc>
                  <a:txBody>
                    <a:bodyPr/>
                    <a:lstStyle/>
                    <a:p>
                      <a:r>
                        <a:rPr lang="en-IN" sz="2200" dirty="0">
                          <a:latin typeface="Arial" panose="020B0604020202020204" pitchFamily="34" charset="0"/>
                          <a:cs typeface="Arial" panose="020B0604020202020204" pitchFamily="34" charset="0"/>
                        </a:rPr>
                        <a:t>3025</a:t>
                      </a:r>
                    </a:p>
                  </a:txBody>
                  <a:tcPr marL="81661" marR="81661" marT="40831" marB="40831"/>
                </a:tc>
                <a:tc>
                  <a:txBody>
                    <a:bodyPr/>
                    <a:lstStyle/>
                    <a:p>
                      <a:r>
                        <a:rPr lang="en-IN" sz="2200" dirty="0">
                          <a:latin typeface="Arial" panose="020B0604020202020204" pitchFamily="34" charset="0"/>
                          <a:cs typeface="Arial" panose="020B0604020202020204" pitchFamily="34" charset="0"/>
                        </a:rPr>
                        <a:t>3192</a:t>
                      </a:r>
                    </a:p>
                  </a:txBody>
                  <a:tcPr marL="81661" marR="81661" marT="40831" marB="40831"/>
                </a:tc>
                <a:extLst>
                  <a:ext uri="{0D108BD9-81ED-4DB2-BD59-A6C34878D82A}">
                    <a16:rowId xmlns:a16="http://schemas.microsoft.com/office/drawing/2014/main" val="10003"/>
                  </a:ext>
                </a:extLst>
              </a:tr>
              <a:tr h="424110">
                <a:tc gridSpan="2">
                  <a:txBody>
                    <a:bodyPr/>
                    <a:lstStyle/>
                    <a:p>
                      <a:pPr algn="ctr"/>
                      <a:r>
                        <a:rPr lang="en-IN" sz="2200" b="1" dirty="0">
                          <a:latin typeface="Arial" panose="020B0604020202020204" pitchFamily="34" charset="0"/>
                          <a:cs typeface="Arial" panose="020B0604020202020204" pitchFamily="34" charset="0"/>
                        </a:rPr>
                        <a:t>Total</a:t>
                      </a:r>
                    </a:p>
                  </a:txBody>
                  <a:tcPr marL="81661" marR="81661" marT="40831" marB="40831" anchor="ctr"/>
                </a:tc>
                <a:tc hMerge="1">
                  <a:txBody>
                    <a:bodyPr/>
                    <a:lstStyle/>
                    <a:p>
                      <a:endParaRPr lang="en-IN" sz="3100" dirty="0">
                        <a:latin typeface="Minion"/>
                      </a:endParaRPr>
                    </a:p>
                  </a:txBody>
                  <a:tcPr marL="113792" marR="113792" marT="56896" marB="56896"/>
                </a:tc>
                <a:tc>
                  <a:txBody>
                    <a:bodyPr/>
                    <a:lstStyle/>
                    <a:p>
                      <a:r>
                        <a:rPr lang="en-IN" sz="2200" dirty="0">
                          <a:latin typeface="Arial" panose="020B0604020202020204" pitchFamily="34" charset="0"/>
                          <a:cs typeface="Arial" panose="020B0604020202020204" pitchFamily="34" charset="0"/>
                        </a:rPr>
                        <a:t>1119</a:t>
                      </a:r>
                    </a:p>
                  </a:txBody>
                  <a:tcPr marL="81661" marR="81661" marT="40831" marB="40831"/>
                </a:tc>
                <a:tc>
                  <a:txBody>
                    <a:bodyPr/>
                    <a:lstStyle/>
                    <a:p>
                      <a:r>
                        <a:rPr lang="en-IN" sz="2200" dirty="0">
                          <a:latin typeface="Arial" panose="020B0604020202020204" pitchFamily="34" charset="0"/>
                          <a:cs typeface="Arial" panose="020B0604020202020204" pitchFamily="34" charset="0"/>
                        </a:rPr>
                        <a:t>3551</a:t>
                      </a:r>
                    </a:p>
                  </a:txBody>
                  <a:tcPr marL="81661" marR="81661" marT="40831" marB="40831"/>
                </a:tc>
                <a:tc>
                  <a:txBody>
                    <a:bodyPr/>
                    <a:lstStyle/>
                    <a:p>
                      <a:r>
                        <a:rPr lang="en-IN" sz="2200" dirty="0">
                          <a:latin typeface="Arial" panose="020B0604020202020204" pitchFamily="34" charset="0"/>
                          <a:cs typeface="Arial" panose="020B0604020202020204" pitchFamily="34" charset="0"/>
                        </a:rPr>
                        <a:t>4670</a:t>
                      </a:r>
                    </a:p>
                  </a:txBody>
                  <a:tcPr marL="81661" marR="81661" marT="40831" marB="40831"/>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5" name="Rectangle 4"/>
              <p:cNvSpPr/>
              <p:nvPr/>
            </p:nvSpPr>
            <p:spPr>
              <a:xfrm>
                <a:off x="5943600" y="169298"/>
                <a:ext cx="6248399" cy="301306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IN" i="1" dirty="0">
                          <a:latin typeface="Cambria Math" panose="02040503050406030204" pitchFamily="18" charset="0"/>
                          <a:ea typeface="Cambria Math" panose="02040503050406030204" pitchFamily="18" charset="0"/>
                        </a:rPr>
                        <m:t>𝑅𝑒𝑐𝑎𝑙𝑙</m:t>
                      </m:r>
                      <m:r>
                        <a:rPr lang="en-IN" i="1" dirty="0">
                          <a:latin typeface="Cambria Math" panose="02040503050406030204" pitchFamily="18" charset="0"/>
                          <a:ea typeface="Cambria Math" panose="02040503050406030204" pitchFamily="18" charset="0"/>
                        </a:rPr>
                        <m:t> (</m:t>
                      </m:r>
                      <m:r>
                        <a:rPr lang="en-IN" i="1" dirty="0">
                          <a:latin typeface="Cambria Math" panose="02040503050406030204" pitchFamily="18" charset="0"/>
                          <a:ea typeface="Cambria Math" panose="02040503050406030204" pitchFamily="18" charset="0"/>
                        </a:rPr>
                        <m:t>𝑆𝑒𝑛𝑠𝑖𝑡𝑖𝑣𝑖𝑡𝑦</m:t>
                      </m:r>
                      <m:r>
                        <a:rPr lang="en-IN" i="1" dirty="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i="1" dirty="0">
                              <a:latin typeface="Cambria Math" panose="02040503050406030204" pitchFamily="18" charset="0"/>
                              <a:ea typeface="Cambria Math" panose="02040503050406030204" pitchFamily="18" charset="0"/>
                            </a:rPr>
                            <m:t>952</m:t>
                          </m:r>
                        </m:num>
                        <m:den>
                          <m:r>
                            <a:rPr lang="en-IN" i="1" dirty="0">
                              <a:latin typeface="Cambria Math" panose="02040503050406030204" pitchFamily="18" charset="0"/>
                              <a:ea typeface="Cambria Math" panose="02040503050406030204" pitchFamily="18" charset="0"/>
                            </a:rPr>
                            <m:t>1478</m:t>
                          </m:r>
                        </m:den>
                      </m:f>
                      <m:r>
                        <a:rPr lang="en-IN" i="1" dirty="0">
                          <a:latin typeface="Cambria Math" panose="02040503050406030204" pitchFamily="18" charset="0"/>
                          <a:ea typeface="Cambria Math" panose="02040503050406030204" pitchFamily="18" charset="0"/>
                        </a:rPr>
                        <m:t>=0.644</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𝑃𝑟𝑒𝑐𝑖𝑠𝑖𝑜𝑛</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952</m:t>
                          </m:r>
                        </m:num>
                        <m:den>
                          <m:r>
                            <a:rPr lang="en-IN" i="1">
                              <a:latin typeface="Cambria Math" panose="02040503050406030204" pitchFamily="18" charset="0"/>
                              <a:ea typeface="Cambria Math" panose="02040503050406030204" pitchFamily="18" charset="0"/>
                            </a:rPr>
                            <m:t>1119</m:t>
                          </m:r>
                        </m:den>
                      </m:f>
                      <m:r>
                        <a:rPr lang="en-IN" i="1">
                          <a:latin typeface="Cambria Math" panose="02040503050406030204" pitchFamily="18" charset="0"/>
                          <a:ea typeface="Cambria Math" panose="02040503050406030204" pitchFamily="18" charset="0"/>
                        </a:rPr>
                        <m:t>=0.851</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𝐴𝑐𝑐𝑢𝑟𝑎𝑐𝑦</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952+3025</m:t>
                          </m:r>
                        </m:num>
                        <m:den>
                          <m:r>
                            <a:rPr lang="en-IN" i="1">
                              <a:latin typeface="Cambria Math" panose="02040503050406030204" pitchFamily="18" charset="0"/>
                              <a:ea typeface="Cambria Math" panose="02040503050406030204" pitchFamily="18" charset="0"/>
                            </a:rPr>
                            <m:t>952+3025+526+167</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3977</m:t>
                          </m:r>
                        </m:num>
                        <m:den>
                          <m:r>
                            <a:rPr lang="en-IN" i="1">
                              <a:latin typeface="Cambria Math" panose="02040503050406030204" pitchFamily="18" charset="0"/>
                              <a:ea typeface="Cambria Math" panose="02040503050406030204" pitchFamily="18" charset="0"/>
                            </a:rPr>
                            <m:t>4670</m:t>
                          </m:r>
                        </m:den>
                      </m:f>
                      <m:r>
                        <a:rPr lang="en-IN" i="1">
                          <a:latin typeface="Cambria Math" panose="02040503050406030204" pitchFamily="18" charset="0"/>
                          <a:ea typeface="Cambria Math" panose="02040503050406030204" pitchFamily="18" charset="0"/>
                        </a:rPr>
                        <m:t>=0.852</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𝑆𝑝𝑒𝑐𝑖𝑓𝑖𝑐𝑖𝑡𝑦</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3025</m:t>
                          </m:r>
                        </m:num>
                        <m:den>
                          <m:r>
                            <a:rPr lang="en-IN" i="1">
                              <a:latin typeface="Cambria Math" panose="02040503050406030204" pitchFamily="18" charset="0"/>
                              <a:ea typeface="Cambria Math" panose="02040503050406030204" pitchFamily="18" charset="0"/>
                            </a:rPr>
                            <m:t>3025+167</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3025</m:t>
                          </m:r>
                        </m:num>
                        <m:den>
                          <m:r>
                            <a:rPr lang="en-IN" i="1">
                              <a:latin typeface="Cambria Math" panose="02040503050406030204" pitchFamily="18" charset="0"/>
                              <a:ea typeface="Cambria Math" panose="02040503050406030204" pitchFamily="18" charset="0"/>
                            </a:rPr>
                            <m:t>3192</m:t>
                          </m:r>
                        </m:den>
                      </m:f>
                      <m:r>
                        <a:rPr lang="en-IN" i="1">
                          <a:latin typeface="Cambria Math" panose="02040503050406030204" pitchFamily="18" charset="0"/>
                          <a:ea typeface="Cambria Math" panose="02040503050406030204" pitchFamily="18" charset="0"/>
                        </a:rPr>
                        <m:t>=0.948</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𝐹</m:t>
                      </m:r>
                      <m:r>
                        <a:rPr lang="en-IN" i="1" baseline="-2500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=2∗</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𝑃𝑟𝑒𝑐𝑖𝑠𝑖𝑜𝑛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𝑅𝑒𝑐𝑎𝑙𝑙</m:t>
                          </m:r>
                        </m:num>
                        <m:den>
                          <m:r>
                            <a:rPr lang="en-IN" i="1">
                              <a:latin typeface="Cambria Math" panose="02040503050406030204" pitchFamily="18" charset="0"/>
                              <a:ea typeface="Cambria Math" panose="02040503050406030204" pitchFamily="18" charset="0"/>
                            </a:rPr>
                            <m:t>𝑃𝑟𝑒𝑐𝑖𝑠𝑖𝑜𝑛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𝑅𝑒𝑐𝑎𝑙𝑙</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2∗0.851∗0.644</m:t>
                          </m:r>
                        </m:num>
                        <m:den>
                          <m:r>
                            <a:rPr lang="en-IN" i="1">
                              <a:latin typeface="Cambria Math" panose="02040503050406030204" pitchFamily="18" charset="0"/>
                              <a:ea typeface="Cambria Math" panose="02040503050406030204" pitchFamily="18" charset="0"/>
                            </a:rPr>
                            <m:t>0.851+0.644</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1.096</m:t>
                          </m:r>
                        </m:num>
                        <m:den>
                          <m:r>
                            <a:rPr lang="en-IN" i="1">
                              <a:latin typeface="Cambria Math" panose="02040503050406030204" pitchFamily="18" charset="0"/>
                              <a:ea typeface="Cambria Math" panose="02040503050406030204" pitchFamily="18" charset="0"/>
                            </a:rPr>
                            <m:t>1.495</m:t>
                          </m:r>
                        </m:den>
                      </m:f>
                      <m:r>
                        <a:rPr lang="en-IN" i="1">
                          <a:latin typeface="Cambria Math" panose="02040503050406030204" pitchFamily="18" charset="0"/>
                          <a:ea typeface="Cambria Math" panose="02040503050406030204" pitchFamily="18" charset="0"/>
                        </a:rPr>
                        <m:t>=0.733</m:t>
                      </m:r>
                    </m:oMath>
                  </m:oMathPara>
                </a14:m>
                <a:endParaRPr lang="en-IN" dirty="0">
                  <a:latin typeface="Arial" panose="020B0604020202020204" pitchFamily="34" charset="0"/>
                  <a:ea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943600" y="169298"/>
                <a:ext cx="6248399" cy="3013069"/>
              </a:xfrm>
              <a:prstGeom prst="rect">
                <a:avLst/>
              </a:prstGeom>
              <a:blipFill>
                <a:blip r:embed="rId3"/>
                <a:stretch>
                  <a:fillRect l="-407"/>
                </a:stretch>
              </a:blipFill>
            </p:spPr>
            <p:txBody>
              <a:bodyPr/>
              <a:lstStyle/>
              <a:p>
                <a:r>
                  <a:rPr lang="en-US">
                    <a:noFill/>
                  </a:rPr>
                  <a:t> </a:t>
                </a:r>
              </a:p>
            </p:txBody>
          </p:sp>
        </mc:Fallback>
      </mc:AlternateContent>
      <p:sp>
        <p:nvSpPr>
          <p:cNvPr id="4" name="TextBox 3"/>
          <p:cNvSpPr txBox="1"/>
          <p:nvPr/>
        </p:nvSpPr>
        <p:spPr>
          <a:xfrm>
            <a:off x="160867" y="3466851"/>
            <a:ext cx="5858933" cy="461665"/>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Which measure(s) is/are more important?</a:t>
            </a:r>
          </a:p>
        </p:txBody>
      </p:sp>
      <p:sp>
        <p:nvSpPr>
          <p:cNvPr id="6" name="TextBox 5">
            <a:extLst>
              <a:ext uri="{FF2B5EF4-FFF2-40B4-BE49-F238E27FC236}">
                <a16:creationId xmlns:a16="http://schemas.microsoft.com/office/drawing/2014/main" id="{409BB373-296E-4543-8735-6ED9CD6067C2}"/>
              </a:ext>
            </a:extLst>
          </p:cNvPr>
          <p:cNvSpPr txBox="1"/>
          <p:nvPr/>
        </p:nvSpPr>
        <p:spPr>
          <a:xfrm>
            <a:off x="152398" y="4098788"/>
            <a:ext cx="11734803" cy="1785104"/>
          </a:xfrm>
          <a:prstGeom prst="rect">
            <a:avLst/>
          </a:prstGeom>
          <a:noFill/>
        </p:spPr>
        <p:txBody>
          <a:bodyPr wrap="square" rtlCol="0">
            <a:spAutoFit/>
          </a:bodyPr>
          <a:lstStyle/>
          <a:p>
            <a:r>
              <a:rPr lang="en-IN" sz="2200" b="1" dirty="0">
                <a:latin typeface="Arial" panose="020B0604020202020204" pitchFamily="34" charset="0"/>
                <a:cs typeface="Arial" panose="020B0604020202020204" pitchFamily="34" charset="0"/>
              </a:rPr>
              <a:t>False Positive</a:t>
            </a:r>
            <a:r>
              <a:rPr lang="en-IN" sz="2200" dirty="0">
                <a:latin typeface="Arial" panose="020B0604020202020204" pitchFamily="34" charset="0"/>
                <a:cs typeface="Arial" panose="020B0604020202020204" pitchFamily="34" charset="0"/>
              </a:rPr>
              <a:t>: Mail is predicted as spam but is not.</a:t>
            </a:r>
          </a:p>
          <a:p>
            <a:r>
              <a:rPr lang="en-IN" sz="2200" b="1" dirty="0">
                <a:latin typeface="Arial" panose="020B0604020202020204" pitchFamily="34" charset="0"/>
                <a:cs typeface="Arial" panose="020B0604020202020204" pitchFamily="34" charset="0"/>
              </a:rPr>
              <a:t>False Negative</a:t>
            </a:r>
            <a:r>
              <a:rPr lang="en-IN" sz="2200" dirty="0">
                <a:latin typeface="Arial" panose="020B0604020202020204" pitchFamily="34" charset="0"/>
                <a:cs typeface="Arial" panose="020B0604020202020204" pitchFamily="34" charset="0"/>
              </a:rPr>
              <a:t>: Mail is predicted as “not spam” but is spam.</a:t>
            </a:r>
          </a:p>
          <a:p>
            <a:r>
              <a:rPr lang="en-IN" sz="2200" dirty="0">
                <a:latin typeface="Arial" panose="020B0604020202020204" pitchFamily="34" charset="0"/>
                <a:cs typeface="Arial" panose="020B0604020202020204" pitchFamily="34" charset="0"/>
              </a:rPr>
              <a:t>False positives may cause important mails to be missed and hence </a:t>
            </a:r>
            <a:r>
              <a:rPr lang="en-IN" sz="2200" b="1" dirty="0">
                <a:latin typeface="Arial" panose="020B0604020202020204" pitchFamily="34" charset="0"/>
                <a:cs typeface="Arial" panose="020B0604020202020204" pitchFamily="34" charset="0"/>
              </a:rPr>
              <a:t>Precision</a:t>
            </a:r>
            <a:r>
              <a:rPr lang="en-IN" sz="2200" dirty="0">
                <a:latin typeface="Arial" panose="020B0604020202020204" pitchFamily="34" charset="0"/>
                <a:cs typeface="Arial" panose="020B0604020202020204" pitchFamily="34" charset="0"/>
              </a:rPr>
              <a:t> is more important to improve.  Of course, too many false negatives will make the spam filter ineffective as well.</a:t>
            </a:r>
          </a:p>
        </p:txBody>
      </p:sp>
      <p:sp>
        <p:nvSpPr>
          <p:cNvPr id="7" name="Slide Number Placeholder 1">
            <a:extLst>
              <a:ext uri="{FF2B5EF4-FFF2-40B4-BE49-F238E27FC236}">
                <a16:creationId xmlns:a16="http://schemas.microsoft.com/office/drawing/2014/main" id="{1705DD7A-F371-9946-8021-CC024A4C846A}"/>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8" name="Google Shape;306;p15">
            <a:extLst>
              <a:ext uri="{FF2B5EF4-FFF2-40B4-BE49-F238E27FC236}">
                <a16:creationId xmlns:a16="http://schemas.microsoft.com/office/drawing/2014/main" id="{52B60FCD-7097-A748-8BD0-D31E66F7CA33}"/>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“The only limit to our realization of tomorrow will be our doubts of today.”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Franklin D Roosevelt</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914668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85943" cy="533400"/>
          </a:xfrm>
        </p:spPr>
        <p:txBody>
          <a:bodyPr/>
          <a:lstStyle/>
          <a:p>
            <a:r>
              <a:rPr lang="en-US" sz="4000" b="1" dirty="0"/>
              <a:t>Confusion Matrix</a:t>
            </a:r>
          </a:p>
        </p:txBody>
      </p:sp>
      <p:graphicFrame>
        <p:nvGraphicFramePr>
          <p:cNvPr id="3" name="Table 2"/>
          <p:cNvGraphicFramePr>
            <a:graphicFrameLocks noGrp="1"/>
          </p:cNvGraphicFramePr>
          <p:nvPr/>
        </p:nvGraphicFramePr>
        <p:xfrm>
          <a:off x="76200" y="851250"/>
          <a:ext cx="5791200" cy="2120550"/>
        </p:xfrm>
        <a:graphic>
          <a:graphicData uri="http://schemas.openxmlformats.org/drawingml/2006/table">
            <a:tbl>
              <a:tblPr firstRow="1" bandRow="1">
                <a:tableStyleId>{D7AC3CCA-C797-4891-BE02-D94E43425B78}</a:tableStyleId>
              </a:tblPr>
              <a:tblGrid>
                <a:gridCol w="1143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tblGrid>
              <a:tr h="424110">
                <a:tc rowSpan="2" gridSpan="2">
                  <a:txBody>
                    <a:bodyPr/>
                    <a:lstStyle/>
                    <a:p>
                      <a:r>
                        <a:rPr lang="en-IN" sz="2200" b="1" dirty="0">
                          <a:latin typeface="Arial" panose="020B0604020202020204" pitchFamily="34" charset="0"/>
                          <a:cs typeface="Arial" panose="020B0604020202020204" pitchFamily="34" charset="0"/>
                        </a:rPr>
                        <a:t>Flight delay prediction</a:t>
                      </a:r>
                    </a:p>
                  </a:txBody>
                  <a:tcPr marL="81661" marR="81661" marT="40831" marB="40831" anchor="ctr"/>
                </a:tc>
                <a:tc rowSpan="2" hMerge="1">
                  <a:txBody>
                    <a:bodyPr/>
                    <a:lstStyle/>
                    <a:p>
                      <a:endParaRPr lang="en-IN" sz="2400" dirty="0">
                        <a:latin typeface="Minion"/>
                      </a:endParaRPr>
                    </a:p>
                  </a:txBody>
                  <a:tcPr/>
                </a:tc>
                <a:tc gridSpan="2">
                  <a:txBody>
                    <a:bodyPr/>
                    <a:lstStyle/>
                    <a:p>
                      <a:pPr algn="ctr"/>
                      <a:r>
                        <a:rPr lang="en-IN" sz="2200" dirty="0">
                          <a:latin typeface="Arial" panose="020B0604020202020204" pitchFamily="34" charset="0"/>
                          <a:cs typeface="Arial" panose="020B0604020202020204" pitchFamily="34" charset="0"/>
                        </a:rPr>
                        <a:t>Predicted</a:t>
                      </a:r>
                    </a:p>
                  </a:txBody>
                  <a:tcPr marL="81661" marR="81661" marT="40831" marB="40831"/>
                </a:tc>
                <a:tc hMerge="1">
                  <a:txBody>
                    <a:bodyPr/>
                    <a:lstStyle/>
                    <a:p>
                      <a:endParaRPr lang="en-IN" sz="2400" dirty="0">
                        <a:latin typeface="Minion"/>
                      </a:endParaRPr>
                    </a:p>
                  </a:txBody>
                  <a:tcPr/>
                </a:tc>
                <a:tc rowSpan="2">
                  <a:txBody>
                    <a:bodyPr/>
                    <a:lstStyle/>
                    <a:p>
                      <a:pPr algn="ctr"/>
                      <a:r>
                        <a:rPr lang="en-IN" sz="2200" dirty="0">
                          <a:latin typeface="Arial" panose="020B0604020202020204" pitchFamily="34" charset="0"/>
                          <a:cs typeface="Arial" panose="020B0604020202020204" pitchFamily="34" charset="0"/>
                        </a:rPr>
                        <a:t>Total</a:t>
                      </a:r>
                    </a:p>
                  </a:txBody>
                  <a:tcPr marL="81661" marR="81661" marT="40831" marB="40831" anchor="ctr"/>
                </a:tc>
                <a:extLst>
                  <a:ext uri="{0D108BD9-81ED-4DB2-BD59-A6C34878D82A}">
                    <a16:rowId xmlns:a16="http://schemas.microsoft.com/office/drawing/2014/main" val="10000"/>
                  </a:ext>
                </a:extLst>
              </a:tr>
              <a:tr h="424110">
                <a:tc gridSpan="2" vMerge="1">
                  <a:txBody>
                    <a:bodyPr/>
                    <a:lstStyle/>
                    <a:p>
                      <a:endParaRPr lang="en-IN" sz="2400" b="1">
                        <a:latin typeface="Minion"/>
                      </a:endParaRPr>
                    </a:p>
                  </a:txBody>
                  <a:tcPr/>
                </a:tc>
                <a:tc hMerge="1" vMerge="1">
                  <a:txBody>
                    <a:bodyPr/>
                    <a:lstStyle/>
                    <a:p>
                      <a:endParaRPr lang="en-IN" sz="2400" dirty="0">
                        <a:latin typeface="Minion"/>
                      </a:endParaRPr>
                    </a:p>
                  </a:txBody>
                  <a:tcPr/>
                </a:tc>
                <a:tc>
                  <a:txBody>
                    <a:bodyPr/>
                    <a:lstStyle/>
                    <a:p>
                      <a:r>
                        <a:rPr lang="en-IN" sz="2200" dirty="0">
                          <a:latin typeface="Arial" panose="020B0604020202020204" pitchFamily="34" charset="0"/>
                          <a:cs typeface="Arial" panose="020B0604020202020204" pitchFamily="34" charset="0"/>
                        </a:rPr>
                        <a:t>Positive</a:t>
                      </a:r>
                    </a:p>
                  </a:txBody>
                  <a:tcPr marL="81661" marR="81661" marT="40831" marB="40831"/>
                </a:tc>
                <a:tc>
                  <a:txBody>
                    <a:bodyPr/>
                    <a:lstStyle/>
                    <a:p>
                      <a:r>
                        <a:rPr lang="en-IN" sz="2200" dirty="0">
                          <a:latin typeface="Arial" panose="020B0604020202020204" pitchFamily="34" charset="0"/>
                          <a:cs typeface="Arial" panose="020B0604020202020204" pitchFamily="34" charset="0"/>
                        </a:rPr>
                        <a:t>Negative</a:t>
                      </a:r>
                    </a:p>
                  </a:txBody>
                  <a:tcPr marL="81661" marR="81661" marT="40831" marB="40831"/>
                </a:tc>
                <a:tc vMerge="1">
                  <a:txBody>
                    <a:bodyPr/>
                    <a:lstStyle/>
                    <a:p>
                      <a:endParaRPr lang="en-IN" sz="3100" dirty="0">
                        <a:latin typeface="Minion"/>
                      </a:endParaRPr>
                    </a:p>
                  </a:txBody>
                  <a:tcPr marL="113792" marR="113792" marT="56896" marB="56896"/>
                </a:tc>
                <a:extLst>
                  <a:ext uri="{0D108BD9-81ED-4DB2-BD59-A6C34878D82A}">
                    <a16:rowId xmlns:a16="http://schemas.microsoft.com/office/drawing/2014/main" val="10001"/>
                  </a:ext>
                </a:extLst>
              </a:tr>
              <a:tr h="424110">
                <a:tc rowSpan="2">
                  <a:txBody>
                    <a:bodyPr/>
                    <a:lstStyle/>
                    <a:p>
                      <a:pPr algn="ctr"/>
                      <a:r>
                        <a:rPr lang="en-IN" sz="2200" b="1" dirty="0">
                          <a:latin typeface="Arial" panose="020B0604020202020204" pitchFamily="34" charset="0"/>
                          <a:cs typeface="Arial" panose="020B0604020202020204" pitchFamily="34" charset="0"/>
                        </a:rPr>
                        <a:t>Actual</a:t>
                      </a:r>
                    </a:p>
                  </a:txBody>
                  <a:tcPr marL="81661" marR="81661" marT="40831" marB="40831" anchor="ctr"/>
                </a:tc>
                <a:tc>
                  <a:txBody>
                    <a:bodyPr/>
                    <a:lstStyle/>
                    <a:p>
                      <a:r>
                        <a:rPr lang="en-IN" sz="2200" dirty="0">
                          <a:latin typeface="Arial" panose="020B0604020202020204" pitchFamily="34" charset="0"/>
                          <a:cs typeface="Arial" panose="020B0604020202020204" pitchFamily="34" charset="0"/>
                        </a:rPr>
                        <a:t>Positive</a:t>
                      </a:r>
                    </a:p>
                  </a:txBody>
                  <a:tcPr marL="81661" marR="81661" marT="40831" marB="40831"/>
                </a:tc>
                <a:tc>
                  <a:txBody>
                    <a:bodyPr/>
                    <a:lstStyle/>
                    <a:p>
                      <a:r>
                        <a:rPr lang="en-IN" sz="2200" dirty="0">
                          <a:latin typeface="Arial" panose="020B0604020202020204" pitchFamily="34" charset="0"/>
                          <a:cs typeface="Arial" panose="020B0604020202020204" pitchFamily="34" charset="0"/>
                        </a:rPr>
                        <a:t>852</a:t>
                      </a:r>
                    </a:p>
                  </a:txBody>
                  <a:tcPr marL="81661" marR="81661" marT="40831" marB="40831"/>
                </a:tc>
                <a:tc>
                  <a:txBody>
                    <a:bodyPr/>
                    <a:lstStyle/>
                    <a:p>
                      <a:r>
                        <a:rPr lang="en-IN" sz="2200" dirty="0">
                          <a:latin typeface="Arial" panose="020B0604020202020204" pitchFamily="34" charset="0"/>
                          <a:cs typeface="Arial" panose="020B0604020202020204" pitchFamily="34" charset="0"/>
                        </a:rPr>
                        <a:t>126</a:t>
                      </a:r>
                    </a:p>
                  </a:txBody>
                  <a:tcPr marL="81661" marR="81661" marT="40831" marB="40831"/>
                </a:tc>
                <a:tc>
                  <a:txBody>
                    <a:bodyPr/>
                    <a:lstStyle/>
                    <a:p>
                      <a:r>
                        <a:rPr lang="en-IN" sz="2200" dirty="0">
                          <a:latin typeface="Arial" panose="020B0604020202020204" pitchFamily="34" charset="0"/>
                          <a:cs typeface="Arial" panose="020B0604020202020204" pitchFamily="34" charset="0"/>
                        </a:rPr>
                        <a:t>978</a:t>
                      </a:r>
                    </a:p>
                  </a:txBody>
                  <a:tcPr marL="81661" marR="81661" marT="40831" marB="40831"/>
                </a:tc>
                <a:extLst>
                  <a:ext uri="{0D108BD9-81ED-4DB2-BD59-A6C34878D82A}">
                    <a16:rowId xmlns:a16="http://schemas.microsoft.com/office/drawing/2014/main" val="10002"/>
                  </a:ext>
                </a:extLst>
              </a:tr>
              <a:tr h="424110">
                <a:tc vMerge="1">
                  <a:txBody>
                    <a:bodyPr/>
                    <a:lstStyle/>
                    <a:p>
                      <a:endParaRPr lang="en-IN" sz="2400" b="1" dirty="0">
                        <a:latin typeface="Minion"/>
                      </a:endParaRPr>
                    </a:p>
                  </a:txBody>
                  <a:tcPr/>
                </a:tc>
                <a:tc>
                  <a:txBody>
                    <a:bodyPr/>
                    <a:lstStyle/>
                    <a:p>
                      <a:r>
                        <a:rPr lang="en-IN" sz="2200" dirty="0">
                          <a:latin typeface="Arial" panose="020B0604020202020204" pitchFamily="34" charset="0"/>
                          <a:cs typeface="Arial" panose="020B0604020202020204" pitchFamily="34" charset="0"/>
                        </a:rPr>
                        <a:t>Negative</a:t>
                      </a:r>
                    </a:p>
                  </a:txBody>
                  <a:tcPr marL="81661" marR="81661" marT="40831" marB="40831"/>
                </a:tc>
                <a:tc>
                  <a:txBody>
                    <a:bodyPr/>
                    <a:lstStyle/>
                    <a:p>
                      <a:r>
                        <a:rPr lang="en-IN" sz="2200" dirty="0">
                          <a:latin typeface="Arial" panose="020B0604020202020204" pitchFamily="34" charset="0"/>
                          <a:cs typeface="Arial" panose="020B0604020202020204" pitchFamily="34" charset="0"/>
                        </a:rPr>
                        <a:t>67</a:t>
                      </a:r>
                    </a:p>
                  </a:txBody>
                  <a:tcPr marL="81661" marR="81661" marT="40831" marB="40831"/>
                </a:tc>
                <a:tc>
                  <a:txBody>
                    <a:bodyPr/>
                    <a:lstStyle/>
                    <a:p>
                      <a:r>
                        <a:rPr lang="en-IN" sz="2200" dirty="0">
                          <a:latin typeface="Arial" panose="020B0604020202020204" pitchFamily="34" charset="0"/>
                          <a:cs typeface="Arial" panose="020B0604020202020204" pitchFamily="34" charset="0"/>
                        </a:rPr>
                        <a:t>1025</a:t>
                      </a:r>
                    </a:p>
                  </a:txBody>
                  <a:tcPr marL="81661" marR="81661" marT="40831" marB="40831"/>
                </a:tc>
                <a:tc>
                  <a:txBody>
                    <a:bodyPr/>
                    <a:lstStyle/>
                    <a:p>
                      <a:r>
                        <a:rPr lang="en-IN" sz="2200" dirty="0">
                          <a:latin typeface="Arial" panose="020B0604020202020204" pitchFamily="34" charset="0"/>
                          <a:cs typeface="Arial" panose="020B0604020202020204" pitchFamily="34" charset="0"/>
                        </a:rPr>
                        <a:t>1092</a:t>
                      </a:r>
                    </a:p>
                  </a:txBody>
                  <a:tcPr marL="81661" marR="81661" marT="40831" marB="40831"/>
                </a:tc>
                <a:extLst>
                  <a:ext uri="{0D108BD9-81ED-4DB2-BD59-A6C34878D82A}">
                    <a16:rowId xmlns:a16="http://schemas.microsoft.com/office/drawing/2014/main" val="10003"/>
                  </a:ext>
                </a:extLst>
              </a:tr>
              <a:tr h="424110">
                <a:tc gridSpan="2">
                  <a:txBody>
                    <a:bodyPr/>
                    <a:lstStyle/>
                    <a:p>
                      <a:pPr algn="ctr"/>
                      <a:r>
                        <a:rPr lang="en-IN" sz="2200" b="1" dirty="0">
                          <a:latin typeface="Arial" panose="020B0604020202020204" pitchFamily="34" charset="0"/>
                          <a:cs typeface="Arial" panose="020B0604020202020204" pitchFamily="34" charset="0"/>
                        </a:rPr>
                        <a:t>Total</a:t>
                      </a:r>
                    </a:p>
                  </a:txBody>
                  <a:tcPr marL="81661" marR="81661" marT="40831" marB="40831" anchor="ctr"/>
                </a:tc>
                <a:tc hMerge="1">
                  <a:txBody>
                    <a:bodyPr/>
                    <a:lstStyle/>
                    <a:p>
                      <a:endParaRPr lang="en-IN" sz="3100" dirty="0">
                        <a:latin typeface="Minion"/>
                      </a:endParaRPr>
                    </a:p>
                  </a:txBody>
                  <a:tcPr marL="113792" marR="113792" marT="56896" marB="56896"/>
                </a:tc>
                <a:tc>
                  <a:txBody>
                    <a:bodyPr/>
                    <a:lstStyle/>
                    <a:p>
                      <a:r>
                        <a:rPr lang="en-IN" sz="2200" dirty="0">
                          <a:latin typeface="Arial" panose="020B0604020202020204" pitchFamily="34" charset="0"/>
                          <a:cs typeface="Arial" panose="020B0604020202020204" pitchFamily="34" charset="0"/>
                        </a:rPr>
                        <a:t>919</a:t>
                      </a:r>
                    </a:p>
                  </a:txBody>
                  <a:tcPr marL="81661" marR="81661" marT="40831" marB="40831"/>
                </a:tc>
                <a:tc>
                  <a:txBody>
                    <a:bodyPr/>
                    <a:lstStyle/>
                    <a:p>
                      <a:r>
                        <a:rPr lang="en-IN" sz="2200" dirty="0">
                          <a:latin typeface="Arial" panose="020B0604020202020204" pitchFamily="34" charset="0"/>
                          <a:cs typeface="Arial" panose="020B0604020202020204" pitchFamily="34" charset="0"/>
                        </a:rPr>
                        <a:t>1151</a:t>
                      </a:r>
                    </a:p>
                  </a:txBody>
                  <a:tcPr marL="81661" marR="81661" marT="40831" marB="40831"/>
                </a:tc>
                <a:tc>
                  <a:txBody>
                    <a:bodyPr/>
                    <a:lstStyle/>
                    <a:p>
                      <a:r>
                        <a:rPr lang="en-IN" sz="2200" dirty="0">
                          <a:latin typeface="Arial" panose="020B0604020202020204" pitchFamily="34" charset="0"/>
                          <a:cs typeface="Arial" panose="020B0604020202020204" pitchFamily="34" charset="0"/>
                        </a:rPr>
                        <a:t>2070</a:t>
                      </a:r>
                    </a:p>
                  </a:txBody>
                  <a:tcPr marL="81661" marR="81661" marT="40831" marB="40831"/>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5" name="Rectangle 4"/>
              <p:cNvSpPr/>
              <p:nvPr/>
            </p:nvSpPr>
            <p:spPr>
              <a:xfrm>
                <a:off x="5867400" y="533400"/>
                <a:ext cx="6248400" cy="301306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IN" i="1" dirty="0" smtClean="0">
                          <a:latin typeface="Cambria Math" panose="02040503050406030204" pitchFamily="18" charset="0"/>
                          <a:ea typeface="Cambria Math" panose="02040503050406030204" pitchFamily="18" charset="0"/>
                        </a:rPr>
                        <m:t>𝑅𝑒𝑐𝑎𝑙𝑙</m:t>
                      </m:r>
                      <m:r>
                        <a:rPr lang="en-IN" i="1" dirty="0" smtClean="0">
                          <a:latin typeface="Cambria Math" panose="02040503050406030204" pitchFamily="18" charset="0"/>
                          <a:ea typeface="Cambria Math" panose="02040503050406030204" pitchFamily="18" charset="0"/>
                        </a:rPr>
                        <m:t> (</m:t>
                      </m:r>
                      <m:r>
                        <a:rPr lang="en-IN" i="1" dirty="0" smtClean="0">
                          <a:latin typeface="Cambria Math" panose="02040503050406030204" pitchFamily="18" charset="0"/>
                          <a:ea typeface="Cambria Math" panose="02040503050406030204" pitchFamily="18" charset="0"/>
                        </a:rPr>
                        <m:t>𝑆𝑒𝑛𝑠𝑖𝑡𝑖𝑣𝑖𝑡𝑦</m:t>
                      </m:r>
                      <m:r>
                        <a:rPr lang="en-IN" i="1" dirty="0" smtClean="0">
                          <a:latin typeface="Cambria Math" panose="02040503050406030204" pitchFamily="18" charset="0"/>
                          <a:ea typeface="Cambria Math" panose="02040503050406030204" pitchFamily="18" charset="0"/>
                        </a:rPr>
                        <m:t>)=</m:t>
                      </m:r>
                      <m:f>
                        <m:fPr>
                          <m:ctrlPr>
                            <a:rPr lang="en-IN" i="1" dirty="0">
                              <a:latin typeface="Cambria Math" panose="02040503050406030204" pitchFamily="18" charset="0"/>
                              <a:ea typeface="Cambria Math" panose="02040503050406030204" pitchFamily="18" charset="0"/>
                            </a:rPr>
                          </m:ctrlPr>
                        </m:fPr>
                        <m:num>
                          <m:r>
                            <a:rPr lang="en-IN" i="1" dirty="0">
                              <a:latin typeface="Cambria Math" panose="02040503050406030204" pitchFamily="18" charset="0"/>
                              <a:ea typeface="Cambria Math" panose="02040503050406030204" pitchFamily="18" charset="0"/>
                            </a:rPr>
                            <m:t>852</m:t>
                          </m:r>
                        </m:num>
                        <m:den>
                          <m:r>
                            <a:rPr lang="en-IN" i="1" dirty="0">
                              <a:latin typeface="Cambria Math" panose="02040503050406030204" pitchFamily="18" charset="0"/>
                              <a:ea typeface="Cambria Math" panose="02040503050406030204" pitchFamily="18" charset="0"/>
                            </a:rPr>
                            <m:t>978</m:t>
                          </m:r>
                        </m:den>
                      </m:f>
                      <m:r>
                        <a:rPr lang="en-IN" i="1" dirty="0">
                          <a:latin typeface="Cambria Math" panose="02040503050406030204" pitchFamily="18" charset="0"/>
                          <a:ea typeface="Cambria Math" panose="02040503050406030204" pitchFamily="18" charset="0"/>
                        </a:rPr>
                        <m:t>=0.871</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𝑃𝑟𝑒𝑐𝑖𝑠𝑖𝑜𝑛</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852</m:t>
                          </m:r>
                        </m:num>
                        <m:den>
                          <m:r>
                            <a:rPr lang="en-IN" i="1">
                              <a:latin typeface="Cambria Math" panose="02040503050406030204" pitchFamily="18" charset="0"/>
                              <a:ea typeface="Cambria Math" panose="02040503050406030204" pitchFamily="18" charset="0"/>
                            </a:rPr>
                            <m:t>919</m:t>
                          </m:r>
                        </m:den>
                      </m:f>
                      <m:r>
                        <a:rPr lang="en-IN" i="1">
                          <a:latin typeface="Cambria Math" panose="02040503050406030204" pitchFamily="18" charset="0"/>
                          <a:ea typeface="Cambria Math" panose="02040503050406030204" pitchFamily="18" charset="0"/>
                        </a:rPr>
                        <m:t>=0.927</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𝐴𝑐𝑐𝑢𝑟𝑎𝑐𝑦</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852+1025</m:t>
                          </m:r>
                        </m:num>
                        <m:den>
                          <m:r>
                            <a:rPr lang="en-IN" i="1">
                              <a:latin typeface="Cambria Math" panose="02040503050406030204" pitchFamily="18" charset="0"/>
                              <a:ea typeface="Cambria Math" panose="02040503050406030204" pitchFamily="18" charset="0"/>
                            </a:rPr>
                            <m:t>852+1025+126+67</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1877</m:t>
                          </m:r>
                        </m:num>
                        <m:den>
                          <m:r>
                            <a:rPr lang="en-IN" i="1">
                              <a:latin typeface="Cambria Math" panose="02040503050406030204" pitchFamily="18" charset="0"/>
                              <a:ea typeface="Cambria Math" panose="02040503050406030204" pitchFamily="18" charset="0"/>
                            </a:rPr>
                            <m:t>2070</m:t>
                          </m:r>
                        </m:den>
                      </m:f>
                      <m:r>
                        <a:rPr lang="en-IN" i="1">
                          <a:latin typeface="Cambria Math" panose="02040503050406030204" pitchFamily="18" charset="0"/>
                          <a:ea typeface="Cambria Math" panose="02040503050406030204" pitchFamily="18" charset="0"/>
                        </a:rPr>
                        <m:t>=0.907</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𝑆𝑝𝑒𝑐𝑖𝑓𝑖𝑐𝑖𝑡𝑦</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1025</m:t>
                          </m:r>
                        </m:num>
                        <m:den>
                          <m:r>
                            <a:rPr lang="en-IN" i="1">
                              <a:latin typeface="Cambria Math" panose="02040503050406030204" pitchFamily="18" charset="0"/>
                              <a:ea typeface="Cambria Math" panose="02040503050406030204" pitchFamily="18" charset="0"/>
                            </a:rPr>
                            <m:t>1025+67</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1025</m:t>
                          </m:r>
                        </m:num>
                        <m:den>
                          <m:r>
                            <a:rPr lang="en-IN" i="1">
                              <a:latin typeface="Cambria Math" panose="02040503050406030204" pitchFamily="18" charset="0"/>
                              <a:ea typeface="Cambria Math" panose="02040503050406030204" pitchFamily="18" charset="0"/>
                            </a:rPr>
                            <m:t>1092</m:t>
                          </m:r>
                        </m:den>
                      </m:f>
                      <m:r>
                        <a:rPr lang="en-IN" i="1">
                          <a:latin typeface="Cambria Math" panose="02040503050406030204" pitchFamily="18" charset="0"/>
                          <a:ea typeface="Cambria Math" panose="02040503050406030204" pitchFamily="18" charset="0"/>
                        </a:rPr>
                        <m:t>=0.9</m:t>
                      </m:r>
                      <m:r>
                        <a:rPr lang="en-IN">
                          <a:latin typeface="Cambria Math" panose="02040503050406030204" pitchFamily="18" charset="0"/>
                          <a:ea typeface="Cambria Math" panose="02040503050406030204" pitchFamily="18" charset="0"/>
                        </a:rPr>
                        <m:t>39</m:t>
                      </m:r>
                    </m:oMath>
                  </m:oMathPara>
                </a14:m>
                <a:endParaRPr lang="en-IN" dirty="0">
                  <a:latin typeface="Arial" panose="020B0604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i="1">
                          <a:latin typeface="Cambria Math" panose="02040503050406030204" pitchFamily="18" charset="0"/>
                          <a:ea typeface="Cambria Math" panose="02040503050406030204" pitchFamily="18" charset="0"/>
                        </a:rPr>
                        <m:t>𝐹</m:t>
                      </m:r>
                      <m:r>
                        <a:rPr lang="en-IN" i="1" baseline="-25000">
                          <a:latin typeface="Cambria Math" panose="02040503050406030204" pitchFamily="18" charset="0"/>
                          <a:ea typeface="Cambria Math" panose="02040503050406030204" pitchFamily="18" charset="0"/>
                        </a:rPr>
                        <m:t>1</m:t>
                      </m:r>
                      <m:r>
                        <a:rPr lang="en-IN" i="1">
                          <a:latin typeface="Cambria Math" panose="02040503050406030204" pitchFamily="18" charset="0"/>
                          <a:ea typeface="Cambria Math" panose="02040503050406030204" pitchFamily="18" charset="0"/>
                        </a:rPr>
                        <m:t>=2∗</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𝑃𝑟𝑒𝑐𝑖𝑠𝑖𝑜𝑛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𝑅𝑒𝑐𝑎𝑙𝑙</m:t>
                          </m:r>
                        </m:num>
                        <m:den>
                          <m:r>
                            <a:rPr lang="en-IN" i="1">
                              <a:latin typeface="Cambria Math" panose="02040503050406030204" pitchFamily="18" charset="0"/>
                              <a:ea typeface="Cambria Math" panose="02040503050406030204" pitchFamily="18" charset="0"/>
                            </a:rPr>
                            <m:t>𝑃𝑟𝑒𝑐𝑖𝑠𝑖𝑜𝑛</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𝑅𝑒𝑐𝑎𝑙𝑙</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2∗0.</m:t>
                          </m:r>
                          <m:r>
                            <a:rPr lang="en-US" b="0" i="1" smtClean="0">
                              <a:latin typeface="Cambria Math" panose="02040503050406030204" pitchFamily="18" charset="0"/>
                              <a:ea typeface="Cambria Math" panose="02040503050406030204" pitchFamily="18" charset="0"/>
                            </a:rPr>
                            <m:t>927</m:t>
                          </m:r>
                          <m:r>
                            <a:rPr lang="en-IN"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871</m:t>
                          </m:r>
                        </m:num>
                        <m:den>
                          <m:r>
                            <a:rPr lang="en-IN"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927</m:t>
                          </m:r>
                          <m:r>
                            <a:rPr lang="en-IN"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871</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r>
                            <a:rPr lang="en-IN"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615</m:t>
                          </m:r>
                        </m:num>
                        <m:den>
                          <m:r>
                            <a:rPr lang="en-US" b="0" i="1" smtClean="0">
                              <a:latin typeface="Cambria Math" panose="02040503050406030204" pitchFamily="18" charset="0"/>
                              <a:ea typeface="Cambria Math" panose="02040503050406030204" pitchFamily="18" charset="0"/>
                            </a:rPr>
                            <m:t>1.798</m:t>
                          </m:r>
                        </m:den>
                      </m:f>
                      <m:r>
                        <a:rPr lang="en-IN"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898</m:t>
                      </m:r>
                    </m:oMath>
                  </m:oMathPara>
                </a14:m>
                <a:endParaRPr lang="en-IN" dirty="0">
                  <a:latin typeface="Arial" panose="020B0604020202020204" pitchFamily="34" charset="0"/>
                  <a:ea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867400" y="533400"/>
                <a:ext cx="6248400" cy="3013069"/>
              </a:xfrm>
              <a:prstGeom prst="rect">
                <a:avLst/>
              </a:prstGeom>
              <a:blipFill>
                <a:blip r:embed="rId2"/>
                <a:stretch>
                  <a:fillRect l="-406"/>
                </a:stretch>
              </a:blipFill>
            </p:spPr>
            <p:txBody>
              <a:bodyPr/>
              <a:lstStyle/>
              <a:p>
                <a:r>
                  <a:rPr lang="en-US">
                    <a:noFill/>
                  </a:rPr>
                  <a:t> </a:t>
                </a:r>
              </a:p>
            </p:txBody>
          </p:sp>
        </mc:Fallback>
      </mc:AlternateContent>
      <p:sp>
        <p:nvSpPr>
          <p:cNvPr id="4" name="TextBox 3"/>
          <p:cNvSpPr txBox="1"/>
          <p:nvPr/>
        </p:nvSpPr>
        <p:spPr>
          <a:xfrm>
            <a:off x="76200" y="3502682"/>
            <a:ext cx="5858933" cy="461665"/>
          </a:xfrm>
          <a:prstGeom prst="rect">
            <a:avLst/>
          </a:prstGeom>
          <a:noFill/>
        </p:spPr>
        <p:txBody>
          <a:bodyPr wrap="square" rtlCol="0">
            <a:spAutoFit/>
          </a:bodyPr>
          <a:lstStyle/>
          <a:p>
            <a:r>
              <a:rPr lang="en-IN" sz="2400" dirty="0">
                <a:latin typeface="Arial" panose="020B0604020202020204" pitchFamily="34" charset="0"/>
                <a:cs typeface="Arial" panose="020B0604020202020204" pitchFamily="34" charset="0"/>
              </a:rPr>
              <a:t>Which measure(s) is/are more important?</a:t>
            </a:r>
          </a:p>
        </p:txBody>
      </p:sp>
      <p:sp>
        <p:nvSpPr>
          <p:cNvPr id="6" name="TextBox 5">
            <a:extLst>
              <a:ext uri="{FF2B5EF4-FFF2-40B4-BE49-F238E27FC236}">
                <a16:creationId xmlns:a16="http://schemas.microsoft.com/office/drawing/2014/main" id="{A753ED15-CFBE-F140-B2B8-9EC8901C982B}"/>
              </a:ext>
            </a:extLst>
          </p:cNvPr>
          <p:cNvSpPr txBox="1"/>
          <p:nvPr/>
        </p:nvSpPr>
        <p:spPr>
          <a:xfrm>
            <a:off x="76200" y="4141278"/>
            <a:ext cx="11734803" cy="1785104"/>
          </a:xfrm>
          <a:prstGeom prst="rect">
            <a:avLst/>
          </a:prstGeom>
          <a:noFill/>
        </p:spPr>
        <p:txBody>
          <a:bodyPr wrap="square" rtlCol="0">
            <a:spAutoFit/>
          </a:bodyPr>
          <a:lstStyle/>
          <a:p>
            <a:r>
              <a:rPr lang="en-IN" sz="2200" b="1" dirty="0">
                <a:latin typeface="Arial" panose="020B0604020202020204" pitchFamily="34" charset="0"/>
                <a:cs typeface="Arial" panose="020B0604020202020204" pitchFamily="34" charset="0"/>
              </a:rPr>
              <a:t>False Positive</a:t>
            </a:r>
            <a:r>
              <a:rPr lang="en-IN" sz="2200" dirty="0">
                <a:latin typeface="Arial" panose="020B0604020202020204" pitchFamily="34" charset="0"/>
                <a:cs typeface="Arial" panose="020B0604020202020204" pitchFamily="34" charset="0"/>
              </a:rPr>
              <a:t>: Flight is predicted to be delayed but it is not.</a:t>
            </a:r>
          </a:p>
          <a:p>
            <a:r>
              <a:rPr lang="en-IN" sz="2200" b="1" dirty="0">
                <a:latin typeface="Arial" panose="020B0604020202020204" pitchFamily="34" charset="0"/>
                <a:cs typeface="Arial" panose="020B0604020202020204" pitchFamily="34" charset="0"/>
              </a:rPr>
              <a:t>False Negative</a:t>
            </a:r>
            <a:r>
              <a:rPr lang="en-IN" sz="2200" dirty="0">
                <a:latin typeface="Arial" panose="020B0604020202020204" pitchFamily="34" charset="0"/>
                <a:cs typeface="Arial" panose="020B0604020202020204" pitchFamily="34" charset="0"/>
              </a:rPr>
              <a:t>: Flight is predicted to be on time but is delayed.</a:t>
            </a:r>
          </a:p>
          <a:p>
            <a:r>
              <a:rPr lang="en-IN" sz="2200" dirty="0">
                <a:latin typeface="Arial" panose="020B0604020202020204" pitchFamily="34" charset="0"/>
                <a:cs typeface="Arial" panose="020B0604020202020204" pitchFamily="34" charset="0"/>
              </a:rPr>
              <a:t>False positives may cause congestion at gates and false negatives make it difficult to plan aircraft occupancy at gates.  Both are equally bad and hence </a:t>
            </a:r>
            <a:r>
              <a:rPr lang="en-IN" sz="2200" b="1" dirty="0">
                <a:latin typeface="Arial" panose="020B0604020202020204" pitchFamily="34" charset="0"/>
                <a:cs typeface="Arial" panose="020B0604020202020204" pitchFamily="34" charset="0"/>
              </a:rPr>
              <a:t>F</a:t>
            </a:r>
            <a:r>
              <a:rPr lang="en-IN" sz="2200" b="1" baseline="-25000" dirty="0">
                <a:latin typeface="Arial" panose="020B0604020202020204" pitchFamily="34" charset="0"/>
                <a:cs typeface="Arial" panose="020B0604020202020204" pitchFamily="34" charset="0"/>
              </a:rPr>
              <a:t>1</a:t>
            </a:r>
            <a:r>
              <a:rPr lang="en-IN" sz="2200" dirty="0">
                <a:latin typeface="Arial" panose="020B0604020202020204" pitchFamily="34" charset="0"/>
                <a:cs typeface="Arial" panose="020B0604020202020204" pitchFamily="34" charset="0"/>
              </a:rPr>
              <a:t> is important to track.  Of course, both Precision and Recall will also need to be watched.</a:t>
            </a:r>
          </a:p>
        </p:txBody>
      </p:sp>
      <p:sp>
        <p:nvSpPr>
          <p:cNvPr id="7" name="Slide Number Placeholder 1">
            <a:extLst>
              <a:ext uri="{FF2B5EF4-FFF2-40B4-BE49-F238E27FC236}">
                <a16:creationId xmlns:a16="http://schemas.microsoft.com/office/drawing/2014/main" id="{23C94D16-6CB4-6B4C-A547-735487B0EF6A}"/>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8" name="Google Shape;306;p15">
            <a:extLst>
              <a:ext uri="{FF2B5EF4-FFF2-40B4-BE49-F238E27FC236}">
                <a16:creationId xmlns:a16="http://schemas.microsoft.com/office/drawing/2014/main" id="{F701E517-31FB-1542-8D90-B8CA247C5C1E}"/>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“Creativity is intelligence having fun.”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Albert Einstein</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487635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984"/>
            <a:ext cx="9582150" cy="647700"/>
          </a:xfrm>
        </p:spPr>
        <p:txBody>
          <a:bodyPr/>
          <a:lstStyle/>
          <a:p>
            <a:r>
              <a:rPr lang="en-US" sz="4000" b="1" dirty="0"/>
              <a:t>Confusion Matrix</a:t>
            </a:r>
          </a:p>
        </p:txBody>
      </p:sp>
      <p:sp>
        <p:nvSpPr>
          <p:cNvPr id="5" name="Rectangle 4"/>
          <p:cNvSpPr/>
          <p:nvPr/>
        </p:nvSpPr>
        <p:spPr>
          <a:xfrm>
            <a:off x="1143000" y="1741947"/>
            <a:ext cx="10071100" cy="461665"/>
          </a:xfrm>
          <a:prstGeom prst="rect">
            <a:avLst/>
          </a:prstGeom>
        </p:spPr>
        <p:txBody>
          <a:bodyPr wrap="square">
            <a:spAutoFit/>
          </a:bodyPr>
          <a:lstStyle/>
          <a:p>
            <a:r>
              <a:rPr lang="en-IN" sz="2400" dirty="0">
                <a:latin typeface="Arial" panose="020B0604020202020204" pitchFamily="34" charset="0"/>
                <a:ea typeface="Cambria Math" panose="02040503050406030204" pitchFamily="18" charset="0"/>
              </a:rPr>
              <a:t>What is the F</a:t>
            </a:r>
            <a:r>
              <a:rPr lang="en-IN" sz="2400" baseline="-25000" dirty="0">
                <a:latin typeface="Arial" panose="020B0604020202020204" pitchFamily="34" charset="0"/>
                <a:ea typeface="Cambria Math" panose="02040503050406030204" pitchFamily="18" charset="0"/>
              </a:rPr>
              <a:t>1</a:t>
            </a:r>
            <a:r>
              <a:rPr lang="en-IN" sz="2400" dirty="0">
                <a:latin typeface="Arial" panose="020B0604020202020204" pitchFamily="34" charset="0"/>
                <a:ea typeface="Cambria Math" panose="02040503050406030204" pitchFamily="18" charset="0"/>
              </a:rPr>
              <a:t> score if Precision is 80% and Recall is 25%?</a:t>
            </a:r>
          </a:p>
        </p:txBody>
      </p:sp>
      <p:sp>
        <p:nvSpPr>
          <p:cNvPr id="6" name="Rectangle 5">
            <a:extLst>
              <a:ext uri="{FF2B5EF4-FFF2-40B4-BE49-F238E27FC236}">
                <a16:creationId xmlns:a16="http://schemas.microsoft.com/office/drawing/2014/main" id="{63AE7BC9-35D9-BB42-A1FE-9C302749AC3C}"/>
              </a:ext>
            </a:extLst>
          </p:cNvPr>
          <p:cNvSpPr/>
          <p:nvPr/>
        </p:nvSpPr>
        <p:spPr>
          <a:xfrm>
            <a:off x="1143000" y="2508411"/>
            <a:ext cx="10071100" cy="461665"/>
          </a:xfrm>
          <a:prstGeom prst="rect">
            <a:avLst/>
          </a:prstGeom>
        </p:spPr>
        <p:txBody>
          <a:bodyPr wrap="square">
            <a:spAutoFit/>
          </a:bodyPr>
          <a:lstStyle/>
          <a:p>
            <a:r>
              <a:rPr lang="en-IN" sz="2400" dirty="0">
                <a:latin typeface="Arial" panose="020B0604020202020204" pitchFamily="34" charset="0"/>
                <a:ea typeface="Cambria Math" panose="02040503050406030204" pitchFamily="18" charset="0"/>
              </a:rPr>
              <a:t>0.38</a:t>
            </a:r>
          </a:p>
        </p:txBody>
      </p:sp>
      <p:sp>
        <p:nvSpPr>
          <p:cNvPr id="7" name="Rectangle 6">
            <a:extLst>
              <a:ext uri="{FF2B5EF4-FFF2-40B4-BE49-F238E27FC236}">
                <a16:creationId xmlns:a16="http://schemas.microsoft.com/office/drawing/2014/main" id="{0B15574E-1B75-F944-AACC-8124B87349BB}"/>
              </a:ext>
            </a:extLst>
          </p:cNvPr>
          <p:cNvSpPr/>
          <p:nvPr/>
        </p:nvSpPr>
        <p:spPr>
          <a:xfrm>
            <a:off x="1143000" y="3274875"/>
            <a:ext cx="10071100" cy="461665"/>
          </a:xfrm>
          <a:prstGeom prst="rect">
            <a:avLst/>
          </a:prstGeom>
        </p:spPr>
        <p:txBody>
          <a:bodyPr wrap="square">
            <a:spAutoFit/>
          </a:bodyPr>
          <a:lstStyle/>
          <a:p>
            <a:r>
              <a:rPr lang="en-IN" sz="2400" dirty="0">
                <a:latin typeface="Arial" panose="020B0604020202020204" pitchFamily="34" charset="0"/>
                <a:ea typeface="Cambria Math" panose="02040503050406030204" pitchFamily="18" charset="0"/>
              </a:rPr>
              <a:t>What is the F</a:t>
            </a:r>
            <a:r>
              <a:rPr lang="en-IN" sz="2400" baseline="-25000" dirty="0">
                <a:latin typeface="Arial" panose="020B0604020202020204" pitchFamily="34" charset="0"/>
                <a:ea typeface="Cambria Math" panose="02040503050406030204" pitchFamily="18" charset="0"/>
              </a:rPr>
              <a:t>1</a:t>
            </a:r>
            <a:r>
              <a:rPr lang="en-IN" sz="2400" dirty="0">
                <a:latin typeface="Arial" panose="020B0604020202020204" pitchFamily="34" charset="0"/>
                <a:ea typeface="Cambria Math" panose="02040503050406030204" pitchFamily="18" charset="0"/>
              </a:rPr>
              <a:t> score if Precision is 70% and Recall is 30%?</a:t>
            </a:r>
          </a:p>
        </p:txBody>
      </p:sp>
      <p:sp>
        <p:nvSpPr>
          <p:cNvPr id="8" name="Rectangle 7">
            <a:extLst>
              <a:ext uri="{FF2B5EF4-FFF2-40B4-BE49-F238E27FC236}">
                <a16:creationId xmlns:a16="http://schemas.microsoft.com/office/drawing/2014/main" id="{FE7BB6CB-977C-2D46-A025-4BA280886D10}"/>
              </a:ext>
            </a:extLst>
          </p:cNvPr>
          <p:cNvSpPr/>
          <p:nvPr/>
        </p:nvSpPr>
        <p:spPr>
          <a:xfrm>
            <a:off x="1139444" y="4041339"/>
            <a:ext cx="10071100" cy="461665"/>
          </a:xfrm>
          <a:prstGeom prst="rect">
            <a:avLst/>
          </a:prstGeom>
        </p:spPr>
        <p:txBody>
          <a:bodyPr wrap="square">
            <a:spAutoFit/>
          </a:bodyPr>
          <a:lstStyle/>
          <a:p>
            <a:r>
              <a:rPr lang="en-IN" sz="2400" dirty="0">
                <a:latin typeface="Arial" panose="020B0604020202020204" pitchFamily="34" charset="0"/>
                <a:ea typeface="Cambria Math" panose="02040503050406030204" pitchFamily="18" charset="0"/>
              </a:rPr>
              <a:t>0.42</a:t>
            </a:r>
          </a:p>
        </p:txBody>
      </p:sp>
      <p:sp>
        <p:nvSpPr>
          <p:cNvPr id="9" name="Rectangle 8">
            <a:extLst>
              <a:ext uri="{FF2B5EF4-FFF2-40B4-BE49-F238E27FC236}">
                <a16:creationId xmlns:a16="http://schemas.microsoft.com/office/drawing/2014/main" id="{5EC3A6A6-D4AD-D74C-B78A-1737B4A5E80A}"/>
              </a:ext>
            </a:extLst>
          </p:cNvPr>
          <p:cNvSpPr/>
          <p:nvPr/>
        </p:nvSpPr>
        <p:spPr>
          <a:xfrm>
            <a:off x="1139444" y="4807803"/>
            <a:ext cx="10366756" cy="1200329"/>
          </a:xfrm>
          <a:prstGeom prst="rect">
            <a:avLst/>
          </a:prstGeom>
        </p:spPr>
        <p:txBody>
          <a:bodyPr wrap="square">
            <a:spAutoFit/>
          </a:bodyPr>
          <a:lstStyle/>
          <a:p>
            <a:r>
              <a:rPr lang="en-IN" sz="2400" dirty="0">
                <a:latin typeface="Arial" panose="020B0604020202020204" pitchFamily="34" charset="0"/>
                <a:ea typeface="Cambria Math" panose="02040503050406030204" pitchFamily="18" charset="0"/>
              </a:rPr>
              <a:t>F-score helps determine how much of a </a:t>
            </a:r>
            <a:r>
              <a:rPr lang="en-IN" sz="2400" dirty="0" err="1">
                <a:latin typeface="Arial" panose="020B0604020202020204" pitchFamily="34" charset="0"/>
                <a:ea typeface="Cambria Math" panose="02040503050406030204" pitchFamily="18" charset="0"/>
              </a:rPr>
              <a:t>tradeoff</a:t>
            </a:r>
            <a:r>
              <a:rPr lang="en-IN" sz="2400" dirty="0">
                <a:latin typeface="Arial" panose="020B0604020202020204" pitchFamily="34" charset="0"/>
                <a:ea typeface="Cambria Math" panose="02040503050406030204" pitchFamily="18" charset="0"/>
              </a:rPr>
              <a:t> between Precision and Recall is worthwhile when both Precision and Recall are equally important.  Higher F-score “indicates” a better model.</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81BF26E-D5B5-354A-94EE-BAC5A4894851}"/>
                  </a:ext>
                </a:extLst>
              </p:cNvPr>
              <p:cNvSpPr/>
              <p:nvPr/>
            </p:nvSpPr>
            <p:spPr>
              <a:xfrm>
                <a:off x="4053772" y="813860"/>
                <a:ext cx="4242443" cy="800027"/>
              </a:xfrm>
              <a:prstGeom prst="rect">
                <a:avLst/>
              </a:prstGeom>
              <a:solidFill>
                <a:srgbClr val="FFFF00"/>
              </a:solidFill>
            </p:spPr>
            <p:txBody>
              <a:bodyPr wrap="none">
                <a:spAutoFit/>
              </a:bodyPr>
              <a:lstStyle/>
              <a:p>
                <a:pPr/>
                <a14:m>
                  <m:oMathPara xmlns:m="http://schemas.openxmlformats.org/officeDocument/2006/math">
                    <m:oMathParaPr>
                      <m:jc m:val="centerGroup"/>
                    </m:oMathParaPr>
                    <m:oMath xmlns:m="http://schemas.openxmlformats.org/officeDocument/2006/math">
                      <m:r>
                        <a:rPr lang="en-IN" sz="2400" b="1" i="1">
                          <a:latin typeface="Cambria Math" panose="02040503050406030204" pitchFamily="18" charset="0"/>
                          <a:ea typeface="Cambria Math" panose="02040503050406030204" pitchFamily="18" charset="0"/>
                        </a:rPr>
                        <m:t>𝑭</m:t>
                      </m:r>
                      <m:r>
                        <a:rPr lang="en-IN" sz="2400" b="1" i="1" baseline="-25000">
                          <a:latin typeface="Cambria Math" panose="02040503050406030204" pitchFamily="18" charset="0"/>
                          <a:ea typeface="Cambria Math" panose="02040503050406030204" pitchFamily="18" charset="0"/>
                        </a:rPr>
                        <m:t>𝟏</m:t>
                      </m:r>
                      <m:r>
                        <a:rPr lang="en-IN" sz="2400" b="1" i="1">
                          <a:latin typeface="Cambria Math" panose="02040503050406030204" pitchFamily="18" charset="0"/>
                          <a:ea typeface="Cambria Math" panose="02040503050406030204" pitchFamily="18" charset="0"/>
                        </a:rPr>
                        <m:t>=</m:t>
                      </m:r>
                      <m:r>
                        <a:rPr lang="en-IN" sz="2400" b="1" i="1">
                          <a:latin typeface="Cambria Math" panose="02040503050406030204" pitchFamily="18" charset="0"/>
                          <a:ea typeface="Cambria Math" panose="02040503050406030204" pitchFamily="18" charset="0"/>
                        </a:rPr>
                        <m:t>𝟐</m:t>
                      </m:r>
                      <m:r>
                        <a:rPr lang="en-IN" sz="2400" b="1" i="1">
                          <a:latin typeface="Cambria Math" panose="02040503050406030204" pitchFamily="18" charset="0"/>
                          <a:ea typeface="Cambria Math" panose="02040503050406030204" pitchFamily="18" charset="0"/>
                        </a:rPr>
                        <m:t>∗</m:t>
                      </m:r>
                      <m:f>
                        <m:fPr>
                          <m:ctrlPr>
                            <a:rPr lang="en-IN" sz="2400" b="1" i="1">
                              <a:latin typeface="Cambria Math" panose="02040503050406030204" pitchFamily="18" charset="0"/>
                              <a:ea typeface="Cambria Math" panose="02040503050406030204" pitchFamily="18" charset="0"/>
                            </a:rPr>
                          </m:ctrlPr>
                        </m:fPr>
                        <m:num>
                          <m:r>
                            <a:rPr lang="en-IN" sz="2400" b="1" i="1">
                              <a:latin typeface="Cambria Math" panose="02040503050406030204" pitchFamily="18" charset="0"/>
                              <a:ea typeface="Cambria Math" panose="02040503050406030204" pitchFamily="18" charset="0"/>
                            </a:rPr>
                            <m:t>𝑷𝒓𝒆𝒄𝒊𝒔𝒊𝒐𝒏</m:t>
                          </m:r>
                          <m:r>
                            <a:rPr lang="en-IN" sz="2400" b="1" i="1">
                              <a:latin typeface="Cambria Math" panose="02040503050406030204" pitchFamily="18" charset="0"/>
                              <a:ea typeface="Cambria Math" panose="02040503050406030204" pitchFamily="18" charset="0"/>
                            </a:rPr>
                            <m:t>∗</m:t>
                          </m:r>
                          <m:r>
                            <a:rPr lang="en-IN" sz="2400" b="1" i="1">
                              <a:latin typeface="Cambria Math" panose="02040503050406030204" pitchFamily="18" charset="0"/>
                              <a:ea typeface="Cambria Math" panose="02040503050406030204" pitchFamily="18" charset="0"/>
                            </a:rPr>
                            <m:t>𝑹𝒆𝒄𝒂𝒍𝒍</m:t>
                          </m:r>
                        </m:num>
                        <m:den>
                          <m:r>
                            <a:rPr lang="en-IN" sz="2400" b="1" i="1">
                              <a:latin typeface="Cambria Math" panose="02040503050406030204" pitchFamily="18" charset="0"/>
                              <a:ea typeface="Cambria Math" panose="02040503050406030204" pitchFamily="18" charset="0"/>
                            </a:rPr>
                            <m:t>𝑷𝒓𝒆𝒄𝒊𝒔𝒊𝒐𝒏</m:t>
                          </m:r>
                          <m:r>
                            <a:rPr lang="en-IN" sz="2400" b="1" i="1">
                              <a:latin typeface="Cambria Math" panose="02040503050406030204" pitchFamily="18" charset="0"/>
                              <a:ea typeface="Cambria Math" panose="02040503050406030204" pitchFamily="18" charset="0"/>
                            </a:rPr>
                            <m:t>+</m:t>
                          </m:r>
                          <m:r>
                            <a:rPr lang="en-IN" sz="2400" b="1" i="1">
                              <a:latin typeface="Cambria Math" panose="02040503050406030204" pitchFamily="18" charset="0"/>
                              <a:ea typeface="Cambria Math" panose="02040503050406030204" pitchFamily="18" charset="0"/>
                            </a:rPr>
                            <m:t>𝑹𝒆𝒄𝒂𝒍𝒍</m:t>
                          </m:r>
                        </m:den>
                      </m:f>
                    </m:oMath>
                  </m:oMathPara>
                </a14:m>
                <a:endParaRPr lang="en-US" sz="2400" b="1" dirty="0"/>
              </a:p>
            </p:txBody>
          </p:sp>
        </mc:Choice>
        <mc:Fallback xmlns="">
          <p:sp>
            <p:nvSpPr>
              <p:cNvPr id="3" name="Rectangle 2">
                <a:extLst>
                  <a:ext uri="{FF2B5EF4-FFF2-40B4-BE49-F238E27FC236}">
                    <a16:creationId xmlns:a16="http://schemas.microsoft.com/office/drawing/2014/main" id="{681BF26E-D5B5-354A-94EE-BAC5A4894851}"/>
                  </a:ext>
                </a:extLst>
              </p:cNvPr>
              <p:cNvSpPr>
                <a:spLocks noRot="1" noChangeAspect="1" noMove="1" noResize="1" noEditPoints="1" noAdjustHandles="1" noChangeArrowheads="1" noChangeShapeType="1" noTextEdit="1"/>
              </p:cNvSpPr>
              <p:nvPr/>
            </p:nvSpPr>
            <p:spPr>
              <a:xfrm>
                <a:off x="4053772" y="813860"/>
                <a:ext cx="4242443" cy="800027"/>
              </a:xfrm>
              <a:prstGeom prst="rect">
                <a:avLst/>
              </a:prstGeom>
              <a:blipFill>
                <a:blip r:embed="rId2"/>
                <a:stretch>
                  <a:fillRect b="-4688"/>
                </a:stretch>
              </a:blipFill>
            </p:spPr>
            <p:txBody>
              <a:bodyPr/>
              <a:lstStyle/>
              <a:p>
                <a:r>
                  <a:rPr lang="en-US">
                    <a:noFill/>
                  </a:rPr>
                  <a:t> </a:t>
                </a:r>
              </a:p>
            </p:txBody>
          </p:sp>
        </mc:Fallback>
      </mc:AlternateContent>
      <p:sp>
        <p:nvSpPr>
          <p:cNvPr id="10" name="Slide Number Placeholder 1">
            <a:extLst>
              <a:ext uri="{FF2B5EF4-FFF2-40B4-BE49-F238E27FC236}">
                <a16:creationId xmlns:a16="http://schemas.microsoft.com/office/drawing/2014/main" id="{E03ECDDC-0B63-304F-B765-5921A771C6F8}"/>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1" name="Google Shape;306;p15">
            <a:extLst>
              <a:ext uri="{FF2B5EF4-FFF2-40B4-BE49-F238E27FC236}">
                <a16:creationId xmlns:a16="http://schemas.microsoft.com/office/drawing/2014/main" id="{B7FB2438-8AF5-4643-98C2-B0EEEA7682C7}"/>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“What you lack in talent can be made up with desire, hustle and giving 110% all the time.”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Don Zimmer</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620728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94"/>
            <a:ext cx="9114971" cy="588892"/>
          </a:xfrm>
        </p:spPr>
        <p:txBody>
          <a:bodyPr/>
          <a:lstStyle/>
          <a:p>
            <a:r>
              <a:rPr lang="en-US" sz="4000" b="1" dirty="0"/>
              <a:t>Attention Check</a:t>
            </a:r>
          </a:p>
        </p:txBody>
      </p:sp>
      <mc:AlternateContent xmlns:mc="http://schemas.openxmlformats.org/markup-compatibility/2006" xmlns:a14="http://schemas.microsoft.com/office/drawing/2010/main">
        <mc:Choice Requires="a14">
          <p:sp>
            <p:nvSpPr>
              <p:cNvPr id="5" name="Rectangle 4"/>
              <p:cNvSpPr/>
              <p:nvPr/>
            </p:nvSpPr>
            <p:spPr>
              <a:xfrm>
                <a:off x="914400" y="2882899"/>
                <a:ext cx="6340475"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𝑃𝑟𝑒𝑐𝑖𝑠𝑖𝑜𝑛</m:t>
                      </m:r>
                      <m:r>
                        <a:rPr lang="en-US" sz="2400" b="0" i="1" smtClean="0">
                          <a:latin typeface="Cambria Math" panose="02040503050406030204" pitchFamily="18" charset="0"/>
                          <a:ea typeface="Cambria Math" panose="02040503050406030204" pitchFamily="18" charset="0"/>
                        </a:rPr>
                        <m:t>=</m:t>
                      </m:r>
                    </m:oMath>
                  </m:oMathPara>
                </a14:m>
                <a:endParaRPr lang="en-IN" sz="2400" dirty="0">
                  <a:latin typeface="Arial" panose="020B0604020202020204" pitchFamily="34" charset="0"/>
                  <a:ea typeface="Cambria Math" panose="020405030504060302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914400" y="2882899"/>
                <a:ext cx="6340475" cy="461665"/>
              </a:xfrm>
              <a:prstGeom prst="rect">
                <a:avLst/>
              </a:prstGeom>
              <a:blipFill>
                <a:blip r:embed="rId2"/>
                <a:stretch>
                  <a:fillRect l="-200"/>
                </a:stretch>
              </a:blipFill>
            </p:spPr>
            <p:txBody>
              <a:bodyPr/>
              <a:lstStyle/>
              <a:p>
                <a:r>
                  <a:rPr lang="en-US">
                    <a:noFill/>
                  </a:rPr>
                  <a:t> </a:t>
                </a:r>
              </a:p>
            </p:txBody>
          </p:sp>
        </mc:Fallback>
      </mc:AlternateContent>
      <p:pic>
        <p:nvPicPr>
          <p:cNvPr id="10" name="Picture 9" descr="A screenshot of a cell phone&#10;&#10;Description automatically generated">
            <a:extLst>
              <a:ext uri="{FF2B5EF4-FFF2-40B4-BE49-F238E27FC236}">
                <a16:creationId xmlns:a16="http://schemas.microsoft.com/office/drawing/2014/main" id="{05297E10-BAF0-FD4F-AADE-D2C6C97FA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700" y="914400"/>
            <a:ext cx="4800600" cy="173990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C811764-C1D7-3643-B7B7-3FD0C5277068}"/>
                  </a:ext>
                </a:extLst>
              </p:cNvPr>
              <p:cNvSpPr/>
              <p:nvPr/>
            </p:nvSpPr>
            <p:spPr>
              <a:xfrm>
                <a:off x="938284" y="3701136"/>
                <a:ext cx="6340475"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𝑆𝑒𝑛𝑠𝑖𝑡𝑖𝑣𝑖𝑡𝑦</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𝑅𝑒𝑐𝑎𝑙𝑙</m:t>
                      </m:r>
                      <m:r>
                        <a:rPr lang="en-US" sz="2400" b="0" i="1" smtClean="0">
                          <a:latin typeface="Cambria Math" panose="02040503050406030204" pitchFamily="18" charset="0"/>
                          <a:ea typeface="Cambria Math" panose="02040503050406030204" pitchFamily="18" charset="0"/>
                        </a:rPr>
                        <m:t>)=</m:t>
                      </m:r>
                    </m:oMath>
                  </m:oMathPara>
                </a14:m>
                <a:endParaRPr lang="en-IN" sz="2400" dirty="0">
                  <a:latin typeface="Arial" panose="020B0604020202020204" pitchFamily="34" charset="0"/>
                  <a:ea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CC811764-C1D7-3643-B7B7-3FD0C5277068}"/>
                  </a:ext>
                </a:extLst>
              </p:cNvPr>
              <p:cNvSpPr>
                <a:spLocks noRot="1" noChangeAspect="1" noMove="1" noResize="1" noEditPoints="1" noAdjustHandles="1" noChangeArrowheads="1" noChangeShapeType="1" noTextEdit="1"/>
              </p:cNvSpPr>
              <p:nvPr/>
            </p:nvSpPr>
            <p:spPr>
              <a:xfrm>
                <a:off x="938284" y="3701136"/>
                <a:ext cx="6340475" cy="461665"/>
              </a:xfrm>
              <a:prstGeom prst="rect">
                <a:avLst/>
              </a:prstGeom>
              <a:blipFill>
                <a:blip r:embed="rId4"/>
                <a:stretch>
                  <a:fillRect l="-599"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D314004-F06D-E24E-A85A-386988B9F8B2}"/>
                  </a:ext>
                </a:extLst>
              </p:cNvPr>
              <p:cNvSpPr/>
              <p:nvPr/>
            </p:nvSpPr>
            <p:spPr>
              <a:xfrm>
                <a:off x="914399" y="4648200"/>
                <a:ext cx="2366683"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𝑆𝑝𝑒𝑐𝑖𝑓𝑖𝑐𝑖𝑡𝑦</m:t>
                      </m:r>
                      <m:r>
                        <a:rPr lang="en-US" sz="2400" b="0" i="1" smtClean="0">
                          <a:latin typeface="Cambria Math" panose="02040503050406030204" pitchFamily="18" charset="0"/>
                          <a:ea typeface="Cambria Math" panose="02040503050406030204" pitchFamily="18" charset="0"/>
                        </a:rPr>
                        <m:t> =</m:t>
                      </m:r>
                    </m:oMath>
                  </m:oMathPara>
                </a14:m>
                <a:endParaRPr lang="en-IN" sz="2400" dirty="0">
                  <a:latin typeface="Arial" panose="020B0604020202020204" pitchFamily="34" charset="0"/>
                  <a:ea typeface="Cambria Math" panose="02040503050406030204" pitchFamily="18" charset="0"/>
                </a:endParaRPr>
              </a:p>
            </p:txBody>
          </p:sp>
        </mc:Choice>
        <mc:Fallback xmlns="">
          <p:sp>
            <p:nvSpPr>
              <p:cNvPr id="12" name="Rectangle 11">
                <a:extLst>
                  <a:ext uri="{FF2B5EF4-FFF2-40B4-BE49-F238E27FC236}">
                    <a16:creationId xmlns:a16="http://schemas.microsoft.com/office/drawing/2014/main" id="{7D314004-F06D-E24E-A85A-386988B9F8B2}"/>
                  </a:ext>
                </a:extLst>
              </p:cNvPr>
              <p:cNvSpPr>
                <a:spLocks noRot="1" noChangeAspect="1" noMove="1" noResize="1" noEditPoints="1" noAdjustHandles="1" noChangeArrowheads="1" noChangeShapeType="1" noTextEdit="1"/>
              </p:cNvSpPr>
              <p:nvPr/>
            </p:nvSpPr>
            <p:spPr>
              <a:xfrm>
                <a:off x="914399" y="4648200"/>
                <a:ext cx="2366683" cy="461665"/>
              </a:xfrm>
              <a:prstGeom prst="rect">
                <a:avLst/>
              </a:prstGeom>
              <a:blipFill>
                <a:blip r:embed="rId5"/>
                <a:stretch>
                  <a:fillRect l="-2139"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4FCA217-1D9A-3A40-9586-82B9691A191E}"/>
                  </a:ext>
                </a:extLst>
              </p:cNvPr>
              <p:cNvSpPr/>
              <p:nvPr/>
            </p:nvSpPr>
            <p:spPr>
              <a:xfrm>
                <a:off x="938284" y="5619807"/>
                <a:ext cx="2676285"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𝐴𝑐𝑐𝑢𝑟𝑎𝑐𝑦</m:t>
                      </m:r>
                      <m:r>
                        <a:rPr lang="en-US" sz="2400" b="0" i="1" smtClean="0">
                          <a:latin typeface="Cambria Math" panose="02040503050406030204" pitchFamily="18" charset="0"/>
                          <a:ea typeface="Cambria Math" panose="02040503050406030204" pitchFamily="18" charset="0"/>
                        </a:rPr>
                        <m:t> =</m:t>
                      </m:r>
                    </m:oMath>
                  </m:oMathPara>
                </a14:m>
                <a:endParaRPr lang="en-IN" sz="2400" dirty="0">
                  <a:latin typeface="Arial" panose="020B0604020202020204" pitchFamily="34" charset="0"/>
                  <a:ea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B4FCA217-1D9A-3A40-9586-82B9691A191E}"/>
                  </a:ext>
                </a:extLst>
              </p:cNvPr>
              <p:cNvSpPr>
                <a:spLocks noRot="1" noChangeAspect="1" noMove="1" noResize="1" noEditPoints="1" noAdjustHandles="1" noChangeArrowheads="1" noChangeShapeType="1" noTextEdit="1"/>
              </p:cNvSpPr>
              <p:nvPr/>
            </p:nvSpPr>
            <p:spPr>
              <a:xfrm>
                <a:off x="938284" y="5619807"/>
                <a:ext cx="2676285" cy="461665"/>
              </a:xfrm>
              <a:prstGeom prst="rect">
                <a:avLst/>
              </a:prstGeom>
              <a:blipFill>
                <a:blip r:embed="rId6"/>
                <a:stretch>
                  <a:fillRect l="-1415"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0B98FA9-102F-C74C-823F-6DD5C5299E10}"/>
                  </a:ext>
                </a:extLst>
              </p:cNvPr>
              <p:cNvSpPr/>
              <p:nvPr/>
            </p:nvSpPr>
            <p:spPr>
              <a:xfrm>
                <a:off x="4084635" y="2681781"/>
                <a:ext cx="6340475" cy="81823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𝑇𝑟𝑢𝑒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𝑃𝑜𝑠𝑖𝑡𝑖𝑣𝑒</m:t>
                          </m:r>
                        </m:num>
                        <m:den>
                          <m:r>
                            <a:rPr lang="en-US" sz="2400" b="0" i="1" smtClean="0">
                              <a:latin typeface="Cambria Math" panose="02040503050406030204" pitchFamily="18" charset="0"/>
                              <a:ea typeface="Cambria Math" panose="02040503050406030204" pitchFamily="18" charset="0"/>
                            </a:rPr>
                            <m:t>𝑃𝑟𝑒𝑑𝑖𝑐𝑡𝑒𝑑</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𝑃𝑜𝑠𝑖𝑡𝑖𝑣𝑒</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50</m:t>
                          </m:r>
                        </m:num>
                        <m:den>
                          <m:r>
                            <a:rPr lang="en-US" sz="2400" b="0" i="1" smtClean="0">
                              <a:latin typeface="Cambria Math" panose="02040503050406030204" pitchFamily="18" charset="0"/>
                              <a:ea typeface="Cambria Math" panose="02040503050406030204" pitchFamily="18" charset="0"/>
                            </a:rPr>
                            <m:t>150</m:t>
                          </m:r>
                        </m:den>
                      </m:f>
                    </m:oMath>
                  </m:oMathPara>
                </a14:m>
                <a:endParaRPr lang="en-IN" sz="2400" dirty="0">
                  <a:latin typeface="Arial" panose="020B0604020202020204" pitchFamily="34" charset="0"/>
                  <a:ea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50B98FA9-102F-C74C-823F-6DD5C5299E10}"/>
                  </a:ext>
                </a:extLst>
              </p:cNvPr>
              <p:cNvSpPr>
                <a:spLocks noRot="1" noChangeAspect="1" noMove="1" noResize="1" noEditPoints="1" noAdjustHandles="1" noChangeArrowheads="1" noChangeShapeType="1" noTextEdit="1"/>
              </p:cNvSpPr>
              <p:nvPr/>
            </p:nvSpPr>
            <p:spPr>
              <a:xfrm>
                <a:off x="4084635" y="2681781"/>
                <a:ext cx="6340475" cy="818237"/>
              </a:xfrm>
              <a:prstGeom prst="rect">
                <a:avLst/>
              </a:prstGeom>
              <a:blipFill>
                <a:blip r:embed="rId7"/>
                <a:stretch>
                  <a:fillRect l="-200" t="-3077"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0A7436B-AFCA-1D4D-B03C-5AC307035E7D}"/>
                  </a:ext>
                </a:extLst>
              </p:cNvPr>
              <p:cNvSpPr/>
              <p:nvPr/>
            </p:nvSpPr>
            <p:spPr>
              <a:xfrm>
                <a:off x="4084636" y="3515923"/>
                <a:ext cx="6340475" cy="79387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𝑇𝑟𝑢𝑒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𝑃𝑜𝑠𝑖𝑡𝑖𝑣𝑒</m:t>
                          </m:r>
                        </m:num>
                        <m:den>
                          <m:r>
                            <a:rPr lang="en-US" sz="2400" b="0" i="1" smtClean="0">
                              <a:latin typeface="Cambria Math" panose="02040503050406030204" pitchFamily="18" charset="0"/>
                              <a:ea typeface="Cambria Math" panose="02040503050406030204" pitchFamily="18" charset="0"/>
                            </a:rPr>
                            <m:t>𝐴𝑐𝑡𝑢𝑎𝑙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𝑃𝑜𝑠𝑖𝑡𝑖𝑣𝑒</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50</m:t>
                          </m:r>
                        </m:num>
                        <m:den>
                          <m:r>
                            <a:rPr lang="en-US" sz="2400" b="0" i="1" smtClean="0">
                              <a:latin typeface="Cambria Math" panose="02040503050406030204" pitchFamily="18" charset="0"/>
                              <a:ea typeface="Cambria Math" panose="02040503050406030204" pitchFamily="18" charset="0"/>
                            </a:rPr>
                            <m:t>200</m:t>
                          </m:r>
                        </m:den>
                      </m:f>
                    </m:oMath>
                  </m:oMathPara>
                </a14:m>
                <a:endParaRPr lang="en-IN" sz="2400" dirty="0">
                  <a:latin typeface="Arial" panose="020B0604020202020204" pitchFamily="34" charset="0"/>
                  <a:ea typeface="Cambria Math" panose="02040503050406030204" pitchFamily="18" charset="0"/>
                </a:endParaRPr>
              </a:p>
            </p:txBody>
          </p:sp>
        </mc:Choice>
        <mc:Fallback xmlns="">
          <p:sp>
            <p:nvSpPr>
              <p:cNvPr id="14" name="Rectangle 13">
                <a:extLst>
                  <a:ext uri="{FF2B5EF4-FFF2-40B4-BE49-F238E27FC236}">
                    <a16:creationId xmlns:a16="http://schemas.microsoft.com/office/drawing/2014/main" id="{C0A7436B-AFCA-1D4D-B03C-5AC307035E7D}"/>
                  </a:ext>
                </a:extLst>
              </p:cNvPr>
              <p:cNvSpPr>
                <a:spLocks noRot="1" noChangeAspect="1" noMove="1" noResize="1" noEditPoints="1" noAdjustHandles="1" noChangeArrowheads="1" noChangeShapeType="1" noTextEdit="1"/>
              </p:cNvSpPr>
              <p:nvPr/>
            </p:nvSpPr>
            <p:spPr>
              <a:xfrm>
                <a:off x="4084636" y="3515923"/>
                <a:ext cx="6340475" cy="793872"/>
              </a:xfrm>
              <a:prstGeom prst="rect">
                <a:avLst/>
              </a:prstGeom>
              <a:blipFill>
                <a:blip r:embed="rId8"/>
                <a:stretch>
                  <a:fillRect l="-200" t="-1563"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B44FB2A-4FB3-C24D-B019-791D13A5F0C1}"/>
                  </a:ext>
                </a:extLst>
              </p:cNvPr>
              <p:cNvSpPr/>
              <p:nvPr/>
            </p:nvSpPr>
            <p:spPr>
              <a:xfrm>
                <a:off x="4084634" y="4462051"/>
                <a:ext cx="6340475" cy="85850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𝑇𝑟𝑢𝑒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𝑁𝑒𝑔𝑎𝑡𝑖𝑣𝑒</m:t>
                          </m:r>
                        </m:num>
                        <m:den>
                          <m:r>
                            <a:rPr lang="en-US" sz="2400" b="0" i="1" smtClean="0">
                              <a:latin typeface="Cambria Math" panose="02040503050406030204" pitchFamily="18" charset="0"/>
                              <a:ea typeface="Cambria Math" panose="02040503050406030204" pitchFamily="18" charset="0"/>
                            </a:rPr>
                            <m:t>𝐴𝑐𝑡𝑢𝑎𝑙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𝑁𝑒𝑔𝑎𝑡𝑖𝑣𝑒</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900</m:t>
                          </m:r>
                        </m:num>
                        <m:den>
                          <m:r>
                            <a:rPr lang="en-US" sz="2400" b="0" i="1" smtClean="0">
                              <a:latin typeface="Cambria Math" panose="02040503050406030204" pitchFamily="18" charset="0"/>
                              <a:ea typeface="Cambria Math" panose="02040503050406030204" pitchFamily="18" charset="0"/>
                            </a:rPr>
                            <m:t>1000</m:t>
                          </m:r>
                        </m:den>
                      </m:f>
                    </m:oMath>
                  </m:oMathPara>
                </a14:m>
                <a:endParaRPr lang="en-IN" sz="2400" dirty="0">
                  <a:latin typeface="Arial" panose="020B0604020202020204" pitchFamily="34" charset="0"/>
                  <a:ea typeface="Cambria Math" panose="02040503050406030204" pitchFamily="18" charset="0"/>
                </a:endParaRPr>
              </a:p>
            </p:txBody>
          </p:sp>
        </mc:Choice>
        <mc:Fallback xmlns="">
          <p:sp>
            <p:nvSpPr>
              <p:cNvPr id="15" name="Rectangle 14">
                <a:extLst>
                  <a:ext uri="{FF2B5EF4-FFF2-40B4-BE49-F238E27FC236}">
                    <a16:creationId xmlns:a16="http://schemas.microsoft.com/office/drawing/2014/main" id="{8B44FB2A-4FB3-C24D-B019-791D13A5F0C1}"/>
                  </a:ext>
                </a:extLst>
              </p:cNvPr>
              <p:cNvSpPr>
                <a:spLocks noRot="1" noChangeAspect="1" noMove="1" noResize="1" noEditPoints="1" noAdjustHandles="1" noChangeArrowheads="1" noChangeShapeType="1" noTextEdit="1"/>
              </p:cNvSpPr>
              <p:nvPr/>
            </p:nvSpPr>
            <p:spPr>
              <a:xfrm>
                <a:off x="4084634" y="4462051"/>
                <a:ext cx="6340475" cy="858505"/>
              </a:xfrm>
              <a:prstGeom prst="rect">
                <a:avLst/>
              </a:prstGeom>
              <a:blipFill>
                <a:blip r:embed="rId9"/>
                <a:stretch>
                  <a:fillRect l="-200" t="-2899"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596636A-40BE-4247-AEC0-F93B890542F7}"/>
                  </a:ext>
                </a:extLst>
              </p:cNvPr>
              <p:cNvSpPr/>
              <p:nvPr/>
            </p:nvSpPr>
            <p:spPr>
              <a:xfrm>
                <a:off x="4084633" y="5453863"/>
                <a:ext cx="6340475" cy="79355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𝐴𝑙𝑙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𝐶𝑜𝑟𝑟𝑒𝑐𝑡</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𝑃𝑟𝑒𝑑𝑖𝑐𝑡𝑖𝑜𝑛𝑠</m:t>
                          </m:r>
                        </m:num>
                        <m:den>
                          <m:r>
                            <a:rPr lang="en-US" sz="2400" b="0" i="1" smtClean="0">
                              <a:latin typeface="Cambria Math" panose="02040503050406030204" pitchFamily="18" charset="0"/>
                              <a:ea typeface="Cambria Math" panose="02040503050406030204" pitchFamily="18" charset="0"/>
                            </a:rPr>
                            <m:t>𝑇𝑜𝑡𝑎𝑙</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𝑃𝑟𝑒𝑑𝑖𝑐𝑡𝑖𝑜𝑛𝑠</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950</m:t>
                          </m:r>
                        </m:num>
                        <m:den>
                          <m:r>
                            <a:rPr lang="en-US" sz="2400" b="0" i="1" smtClean="0">
                              <a:latin typeface="Cambria Math" panose="02040503050406030204" pitchFamily="18" charset="0"/>
                              <a:ea typeface="Cambria Math" panose="02040503050406030204" pitchFamily="18" charset="0"/>
                            </a:rPr>
                            <m:t>1200</m:t>
                          </m:r>
                        </m:den>
                      </m:f>
                    </m:oMath>
                  </m:oMathPara>
                </a14:m>
                <a:endParaRPr lang="en-IN" sz="2400" dirty="0">
                  <a:latin typeface="Arial" panose="020B0604020202020204" pitchFamily="34" charset="0"/>
                  <a:ea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9596636A-40BE-4247-AEC0-F93B890542F7}"/>
                  </a:ext>
                </a:extLst>
              </p:cNvPr>
              <p:cNvSpPr>
                <a:spLocks noRot="1" noChangeAspect="1" noMove="1" noResize="1" noEditPoints="1" noAdjustHandles="1" noChangeArrowheads="1" noChangeShapeType="1" noTextEdit="1"/>
              </p:cNvSpPr>
              <p:nvPr/>
            </p:nvSpPr>
            <p:spPr>
              <a:xfrm>
                <a:off x="4084633" y="5453863"/>
                <a:ext cx="6340475" cy="793551"/>
              </a:xfrm>
              <a:prstGeom prst="rect">
                <a:avLst/>
              </a:prstGeom>
              <a:blipFill>
                <a:blip r:embed="rId10"/>
                <a:stretch>
                  <a:fillRect l="-200" t="-1563" b="-18750"/>
                </a:stretch>
              </a:blipFill>
            </p:spPr>
            <p:txBody>
              <a:bodyPr/>
              <a:lstStyle/>
              <a:p>
                <a:r>
                  <a:rPr lang="en-US">
                    <a:noFill/>
                  </a:rPr>
                  <a:t> </a:t>
                </a:r>
              </a:p>
            </p:txBody>
          </p:sp>
        </mc:Fallback>
      </mc:AlternateContent>
      <p:sp>
        <p:nvSpPr>
          <p:cNvPr id="17" name="Slide Number Placeholder 1">
            <a:extLst>
              <a:ext uri="{FF2B5EF4-FFF2-40B4-BE49-F238E27FC236}">
                <a16:creationId xmlns:a16="http://schemas.microsoft.com/office/drawing/2014/main" id="{95EC1D88-A641-3748-8C8F-1ECC9E000FA6}"/>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8" name="Google Shape;306;p15">
            <a:extLst>
              <a:ext uri="{FF2B5EF4-FFF2-40B4-BE49-F238E27FC236}">
                <a16:creationId xmlns:a16="http://schemas.microsoft.com/office/drawing/2014/main" id="{4E1C9DDF-8741-D84C-BB35-551212B2878D}"/>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“Do what you can with all you have, wherever you are.”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Theodore Roosevelt</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943230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319" y="4343400"/>
            <a:ext cx="10363200" cy="1362075"/>
          </a:xfrm>
        </p:spPr>
        <p:txBody>
          <a:bodyPr/>
          <a:lstStyle/>
          <a:p>
            <a:r>
              <a:rPr lang="en-IN" b="1" dirty="0"/>
              <a:t>How Good is Your Classification?</a:t>
            </a:r>
          </a:p>
        </p:txBody>
      </p:sp>
      <p:sp>
        <p:nvSpPr>
          <p:cNvPr id="3" name="Text Placeholder 2"/>
          <p:cNvSpPr>
            <a:spLocks noGrp="1"/>
          </p:cNvSpPr>
          <p:nvPr>
            <p:ph type="body" idx="1"/>
          </p:nvPr>
        </p:nvSpPr>
        <p:spPr/>
        <p:txBody>
          <a:bodyPr/>
          <a:lstStyle/>
          <a:p>
            <a:r>
              <a:rPr lang="en-IN" dirty="0"/>
              <a:t>ROC Curve and AUC</a:t>
            </a:r>
          </a:p>
        </p:txBody>
      </p:sp>
      <p:sp>
        <p:nvSpPr>
          <p:cNvPr id="4" name="Slide Number Placeholder 1">
            <a:extLst>
              <a:ext uri="{FF2B5EF4-FFF2-40B4-BE49-F238E27FC236}">
                <a16:creationId xmlns:a16="http://schemas.microsoft.com/office/drawing/2014/main" id="{3C78D594-2DAA-2147-9601-D5E06C1F5BB7}"/>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24</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Google Shape;306;p15">
            <a:extLst>
              <a:ext uri="{FF2B5EF4-FFF2-40B4-BE49-F238E27FC236}">
                <a16:creationId xmlns:a16="http://schemas.microsoft.com/office/drawing/2014/main" id="{C649D501-FB14-634D-AC0B-5E2925F971BA}"/>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“You are never too old to set another goal or to dream a new dream.”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C S Lewis</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749086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82"/>
            <a:ext cx="12186940" cy="1250918"/>
          </a:xfrm>
        </p:spPr>
        <p:txBody>
          <a:bodyPr/>
          <a:lstStyle/>
          <a:p>
            <a:r>
              <a:rPr lang="en-US" b="1" dirty="0"/>
              <a:t>Case Study – Predicting Coronary Heart Disease (CHD)</a:t>
            </a:r>
          </a:p>
        </p:txBody>
      </p:sp>
      <p:sp>
        <p:nvSpPr>
          <p:cNvPr id="3" name="Content Placeholder 2"/>
          <p:cNvSpPr>
            <a:spLocks noGrp="1"/>
          </p:cNvSpPr>
          <p:nvPr>
            <p:ph idx="1"/>
          </p:nvPr>
        </p:nvSpPr>
        <p:spPr>
          <a:xfrm>
            <a:off x="228600" y="1257300"/>
            <a:ext cx="7086600" cy="3276600"/>
          </a:xfrm>
        </p:spPr>
        <p:txBody>
          <a:bodyPr/>
          <a:lstStyle/>
          <a:p>
            <a:pPr marL="0" indent="0">
              <a:lnSpc>
                <a:spcPct val="100000"/>
              </a:lnSpc>
              <a:spcBef>
                <a:spcPts val="0"/>
              </a:spcBef>
              <a:buNone/>
            </a:pPr>
            <a:r>
              <a:rPr lang="en-IN" sz="2800" dirty="0"/>
              <a:t>Results</a:t>
            </a:r>
          </a:p>
          <a:p>
            <a:pPr>
              <a:lnSpc>
                <a:spcPct val="100000"/>
              </a:lnSpc>
              <a:spcBef>
                <a:spcPts val="0"/>
              </a:spcBef>
            </a:pPr>
            <a:r>
              <a:rPr lang="en-IN" sz="2400" dirty="0"/>
              <a:t>Accuracy in training set = 2198/2566 = 85.6%</a:t>
            </a:r>
          </a:p>
          <a:p>
            <a:pPr>
              <a:lnSpc>
                <a:spcPct val="100000"/>
              </a:lnSpc>
              <a:spcBef>
                <a:spcPts val="0"/>
              </a:spcBef>
            </a:pPr>
            <a:r>
              <a:rPr lang="en-IN" sz="2400" dirty="0"/>
              <a:t>Accuracy in testing set = 927/1092 = 84.9%</a:t>
            </a:r>
          </a:p>
          <a:p>
            <a:pPr marL="0" indent="0">
              <a:lnSpc>
                <a:spcPct val="100000"/>
              </a:lnSpc>
              <a:spcBef>
                <a:spcPts val="0"/>
              </a:spcBef>
              <a:buNone/>
            </a:pPr>
            <a:endParaRPr lang="en-IN" sz="1200" dirty="0"/>
          </a:p>
          <a:p>
            <a:pPr>
              <a:lnSpc>
                <a:spcPct val="100000"/>
              </a:lnSpc>
              <a:spcBef>
                <a:spcPts val="0"/>
              </a:spcBef>
            </a:pPr>
            <a:r>
              <a:rPr lang="en-IN" sz="2400" dirty="0"/>
              <a:t>Accuracy is affected by imbalance between positives and negatives.</a:t>
            </a:r>
          </a:p>
          <a:p>
            <a:pPr>
              <a:lnSpc>
                <a:spcPct val="100000"/>
              </a:lnSpc>
              <a:spcBef>
                <a:spcPts val="0"/>
              </a:spcBef>
            </a:pPr>
            <a:r>
              <a:rPr lang="en-IN" sz="2400" dirty="0"/>
              <a:t>There is a trade-off between </a:t>
            </a:r>
            <a:r>
              <a:rPr lang="en-IN" sz="2400" b="1" dirty="0"/>
              <a:t>sensitivity</a:t>
            </a:r>
            <a:r>
              <a:rPr lang="en-IN" sz="2400" dirty="0"/>
              <a:t> and </a:t>
            </a:r>
            <a:r>
              <a:rPr lang="en-IN" sz="2400" b="1" dirty="0"/>
              <a:t>specificity</a:t>
            </a:r>
            <a:r>
              <a:rPr lang="en-IN" sz="2400" dirty="0"/>
              <a:t>.</a:t>
            </a:r>
            <a:endParaRPr lang="en-IN" sz="2000" dirty="0"/>
          </a:p>
          <a:p>
            <a:pPr lvl="1">
              <a:lnSpc>
                <a:spcPct val="100000"/>
              </a:lnSpc>
              <a:spcBef>
                <a:spcPts val="0"/>
              </a:spcBef>
            </a:pPr>
            <a:endParaRPr lang="en-IN" sz="2000" dirty="0"/>
          </a:p>
        </p:txBody>
      </p:sp>
      <p:graphicFrame>
        <p:nvGraphicFramePr>
          <p:cNvPr id="5" name="Table 4"/>
          <p:cNvGraphicFramePr>
            <a:graphicFrameLocks noGrp="1"/>
          </p:cNvGraphicFramePr>
          <p:nvPr/>
        </p:nvGraphicFramePr>
        <p:xfrm>
          <a:off x="7315200" y="1371600"/>
          <a:ext cx="4724400" cy="1828800"/>
        </p:xfrm>
        <a:graphic>
          <a:graphicData uri="http://schemas.openxmlformats.org/drawingml/2006/table">
            <a:tbl>
              <a:tblPr firstRow="1" bandRow="1">
                <a:tableStyleId>{D7AC3CCA-C797-4891-BE02-D94E43425B78}</a:tableStyleId>
              </a:tblPr>
              <a:tblGrid>
                <a:gridCol w="1384738">
                  <a:extLst>
                    <a:ext uri="{9D8B030D-6E8A-4147-A177-3AD203B41FA5}">
                      <a16:colId xmlns:a16="http://schemas.microsoft.com/office/drawing/2014/main" val="20000"/>
                    </a:ext>
                  </a:extLst>
                </a:gridCol>
                <a:gridCol w="1365286">
                  <a:extLst>
                    <a:ext uri="{9D8B030D-6E8A-4147-A177-3AD203B41FA5}">
                      <a16:colId xmlns:a16="http://schemas.microsoft.com/office/drawing/2014/main" val="20001"/>
                    </a:ext>
                  </a:extLst>
                </a:gridCol>
                <a:gridCol w="987188">
                  <a:extLst>
                    <a:ext uri="{9D8B030D-6E8A-4147-A177-3AD203B41FA5}">
                      <a16:colId xmlns:a16="http://schemas.microsoft.com/office/drawing/2014/main" val="20002"/>
                    </a:ext>
                  </a:extLst>
                </a:gridCol>
                <a:gridCol w="987188">
                  <a:extLst>
                    <a:ext uri="{9D8B030D-6E8A-4147-A177-3AD203B41FA5}">
                      <a16:colId xmlns:a16="http://schemas.microsoft.com/office/drawing/2014/main" val="20003"/>
                    </a:ext>
                  </a:extLst>
                </a:gridCol>
              </a:tblGrid>
              <a:tr h="370840">
                <a:tc gridSpan="2">
                  <a:txBody>
                    <a:bodyPr/>
                    <a:lstStyle/>
                    <a:p>
                      <a:pPr algn="ctr"/>
                      <a:r>
                        <a:rPr lang="en-IN" sz="2400" b="0" i="0" dirty="0">
                          <a:latin typeface="Arial" panose="020B0604020202020204" pitchFamily="34" charset="0"/>
                        </a:rPr>
                        <a:t>10-year CHD risk</a:t>
                      </a:r>
                    </a:p>
                  </a:txBody>
                  <a:tcPr/>
                </a:tc>
                <a:tc hMerge="1">
                  <a:txBody>
                    <a:bodyPr/>
                    <a:lstStyle/>
                    <a:p>
                      <a:endParaRPr lang="en-IN" sz="2400" dirty="0">
                        <a:latin typeface="Minion"/>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400" b="0" i="0" dirty="0">
                          <a:latin typeface="Arial" panose="020B0604020202020204" pitchFamily="34" charset="0"/>
                        </a:rPr>
                        <a:t>Predicted</a:t>
                      </a:r>
                    </a:p>
                  </a:txBody>
                  <a:tcPr anchor="ctr"/>
                </a:tc>
                <a:tc hMerge="1">
                  <a:txBody>
                    <a:bodyPr/>
                    <a:lstStyle/>
                    <a:p>
                      <a:endParaRPr lang="en-IN" sz="2400" dirty="0">
                        <a:latin typeface="Minion"/>
                      </a:endParaRPr>
                    </a:p>
                  </a:txBody>
                  <a:tcPr/>
                </a:tc>
                <a:extLst>
                  <a:ext uri="{0D108BD9-81ED-4DB2-BD59-A6C34878D82A}">
                    <a16:rowId xmlns:a16="http://schemas.microsoft.com/office/drawing/2014/main" val="10000"/>
                  </a:ext>
                </a:extLst>
              </a:tr>
              <a:tr h="370840">
                <a:tc rowSpan="3">
                  <a:txBody>
                    <a:bodyPr/>
                    <a:lstStyle/>
                    <a:p>
                      <a:pPr algn="ctr"/>
                      <a:r>
                        <a:rPr lang="en-IN" sz="2400" b="0" i="0" dirty="0">
                          <a:latin typeface="Arial" panose="020B0604020202020204" pitchFamily="34" charset="0"/>
                        </a:rPr>
                        <a:t>Actual</a:t>
                      </a:r>
                    </a:p>
                  </a:txBody>
                  <a:tcPr anchor="ctr"/>
                </a:tc>
                <a:tc>
                  <a:txBody>
                    <a:bodyPr/>
                    <a:lstStyle/>
                    <a:p>
                      <a:endParaRPr lang="en-IN" sz="2400" b="0" i="0" dirty="0">
                        <a:latin typeface="Arial" panose="020B0604020202020204" pitchFamily="34" charset="0"/>
                      </a:endParaRPr>
                    </a:p>
                  </a:txBody>
                  <a:tcPr/>
                </a:tc>
                <a:tc>
                  <a:txBody>
                    <a:bodyPr/>
                    <a:lstStyle/>
                    <a:p>
                      <a:r>
                        <a:rPr lang="en-IN" sz="2400" b="0" i="0" dirty="0">
                          <a:latin typeface="Arial" panose="020B0604020202020204" pitchFamily="34" charset="0"/>
                        </a:rPr>
                        <a:t>True</a:t>
                      </a:r>
                    </a:p>
                  </a:txBody>
                  <a:tcPr/>
                </a:tc>
                <a:tc>
                  <a:txBody>
                    <a:bodyPr/>
                    <a:lstStyle/>
                    <a:p>
                      <a:r>
                        <a:rPr lang="en-IN" sz="2400" b="0" i="0" dirty="0">
                          <a:latin typeface="Arial" panose="020B0604020202020204" pitchFamily="34" charset="0"/>
                        </a:rPr>
                        <a:t>False</a:t>
                      </a:r>
                    </a:p>
                  </a:txBody>
                  <a:tcPr/>
                </a:tc>
                <a:extLst>
                  <a:ext uri="{0D108BD9-81ED-4DB2-BD59-A6C34878D82A}">
                    <a16:rowId xmlns:a16="http://schemas.microsoft.com/office/drawing/2014/main" val="10001"/>
                  </a:ext>
                </a:extLst>
              </a:tr>
              <a:tr h="370840">
                <a:tc vMerge="1">
                  <a:txBody>
                    <a:bodyPr/>
                    <a:lstStyle/>
                    <a:p>
                      <a:endParaRPr lang="en-IN" sz="2400" b="1" dirty="0">
                        <a:latin typeface="Minion"/>
                      </a:endParaRPr>
                    </a:p>
                  </a:txBody>
                  <a:tcPr/>
                </a:tc>
                <a:tc>
                  <a:txBody>
                    <a:bodyPr/>
                    <a:lstStyle/>
                    <a:p>
                      <a:r>
                        <a:rPr lang="en-IN" sz="2400" b="0" i="0" dirty="0">
                          <a:latin typeface="Arial" panose="020B0604020202020204" pitchFamily="34" charset="0"/>
                        </a:rPr>
                        <a:t>True</a:t>
                      </a:r>
                    </a:p>
                  </a:txBody>
                  <a:tcPr/>
                </a:tc>
                <a:tc>
                  <a:txBody>
                    <a:bodyPr/>
                    <a:lstStyle/>
                    <a:p>
                      <a:r>
                        <a:rPr lang="en-IN" sz="2400" b="0" i="0" dirty="0">
                          <a:latin typeface="Arial" panose="020B0604020202020204" pitchFamily="34" charset="0"/>
                        </a:rPr>
                        <a:t>29</a:t>
                      </a:r>
                    </a:p>
                  </a:txBody>
                  <a:tcPr/>
                </a:tc>
                <a:tc>
                  <a:txBody>
                    <a:bodyPr/>
                    <a:lstStyle/>
                    <a:p>
                      <a:r>
                        <a:rPr lang="en-IN" sz="2400" b="0" i="0" dirty="0">
                          <a:latin typeface="Arial" panose="020B0604020202020204" pitchFamily="34" charset="0"/>
                        </a:rPr>
                        <a:t>358</a:t>
                      </a:r>
                    </a:p>
                  </a:txBody>
                  <a:tcPr/>
                </a:tc>
                <a:extLst>
                  <a:ext uri="{0D108BD9-81ED-4DB2-BD59-A6C34878D82A}">
                    <a16:rowId xmlns:a16="http://schemas.microsoft.com/office/drawing/2014/main" val="10002"/>
                  </a:ext>
                </a:extLst>
              </a:tr>
              <a:tr h="370840">
                <a:tc vMerge="1">
                  <a:txBody>
                    <a:bodyPr/>
                    <a:lstStyle/>
                    <a:p>
                      <a:endParaRPr lang="en-IN" sz="2400" b="1" dirty="0">
                        <a:latin typeface="Minion"/>
                      </a:endParaRPr>
                    </a:p>
                  </a:txBody>
                  <a:tcPr/>
                </a:tc>
                <a:tc>
                  <a:txBody>
                    <a:bodyPr/>
                    <a:lstStyle/>
                    <a:p>
                      <a:r>
                        <a:rPr lang="en-IN" sz="2400" b="0" i="0" dirty="0">
                          <a:latin typeface="Arial" panose="020B0604020202020204" pitchFamily="34" charset="0"/>
                        </a:rPr>
                        <a:t>False</a:t>
                      </a:r>
                    </a:p>
                  </a:txBody>
                  <a:tcPr/>
                </a:tc>
                <a:tc>
                  <a:txBody>
                    <a:bodyPr/>
                    <a:lstStyle/>
                    <a:p>
                      <a:r>
                        <a:rPr lang="en-IN" sz="2400" b="0" i="0" dirty="0">
                          <a:latin typeface="Arial" panose="020B0604020202020204" pitchFamily="34" charset="0"/>
                        </a:rPr>
                        <a:t>10</a:t>
                      </a:r>
                    </a:p>
                  </a:txBody>
                  <a:tcPr/>
                </a:tc>
                <a:tc>
                  <a:txBody>
                    <a:bodyPr/>
                    <a:lstStyle/>
                    <a:p>
                      <a:r>
                        <a:rPr lang="en-IN" sz="2400" b="0" i="0" dirty="0">
                          <a:latin typeface="Arial" panose="020B0604020202020204" pitchFamily="34" charset="0"/>
                        </a:rPr>
                        <a:t>2169</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8546911" y="791229"/>
            <a:ext cx="2110962" cy="523220"/>
          </a:xfrm>
          <a:prstGeom prst="rect">
            <a:avLst/>
          </a:prstGeom>
          <a:noFill/>
        </p:spPr>
        <p:txBody>
          <a:bodyPr wrap="none" rtlCol="0">
            <a:spAutoFit/>
          </a:bodyPr>
          <a:lstStyle/>
          <a:p>
            <a:r>
              <a:rPr lang="en-IN" sz="2800" dirty="0">
                <a:latin typeface="Arial" panose="020B0604020202020204" pitchFamily="34" charset="0"/>
              </a:rPr>
              <a:t>Training Set</a:t>
            </a:r>
          </a:p>
        </p:txBody>
      </p:sp>
      <p:graphicFrame>
        <p:nvGraphicFramePr>
          <p:cNvPr id="7" name="Table 6"/>
          <p:cNvGraphicFramePr>
            <a:graphicFrameLocks noGrp="1"/>
          </p:cNvGraphicFramePr>
          <p:nvPr/>
        </p:nvGraphicFramePr>
        <p:xfrm>
          <a:off x="7315200" y="3962400"/>
          <a:ext cx="4724400" cy="1828800"/>
        </p:xfrm>
        <a:graphic>
          <a:graphicData uri="http://schemas.openxmlformats.org/drawingml/2006/table">
            <a:tbl>
              <a:tblPr firstRow="1" bandRow="1">
                <a:tableStyleId>{D7AC3CCA-C797-4891-BE02-D94E43425B78}</a:tableStyleId>
              </a:tblPr>
              <a:tblGrid>
                <a:gridCol w="1384738">
                  <a:extLst>
                    <a:ext uri="{9D8B030D-6E8A-4147-A177-3AD203B41FA5}">
                      <a16:colId xmlns:a16="http://schemas.microsoft.com/office/drawing/2014/main" val="20000"/>
                    </a:ext>
                  </a:extLst>
                </a:gridCol>
                <a:gridCol w="1365286">
                  <a:extLst>
                    <a:ext uri="{9D8B030D-6E8A-4147-A177-3AD203B41FA5}">
                      <a16:colId xmlns:a16="http://schemas.microsoft.com/office/drawing/2014/main" val="20001"/>
                    </a:ext>
                  </a:extLst>
                </a:gridCol>
                <a:gridCol w="987188">
                  <a:extLst>
                    <a:ext uri="{9D8B030D-6E8A-4147-A177-3AD203B41FA5}">
                      <a16:colId xmlns:a16="http://schemas.microsoft.com/office/drawing/2014/main" val="20002"/>
                    </a:ext>
                  </a:extLst>
                </a:gridCol>
                <a:gridCol w="987188">
                  <a:extLst>
                    <a:ext uri="{9D8B030D-6E8A-4147-A177-3AD203B41FA5}">
                      <a16:colId xmlns:a16="http://schemas.microsoft.com/office/drawing/2014/main" val="20003"/>
                    </a:ext>
                  </a:extLst>
                </a:gridCol>
              </a:tblGrid>
              <a:tr h="370840">
                <a:tc gridSpan="2">
                  <a:txBody>
                    <a:bodyPr/>
                    <a:lstStyle/>
                    <a:p>
                      <a:pPr algn="ctr"/>
                      <a:r>
                        <a:rPr lang="en-IN" sz="2400" b="0" i="0" dirty="0">
                          <a:latin typeface="Arial" panose="020B0604020202020204" pitchFamily="34" charset="0"/>
                        </a:rPr>
                        <a:t>10-year CHD risk</a:t>
                      </a:r>
                    </a:p>
                  </a:txBody>
                  <a:tcPr/>
                </a:tc>
                <a:tc hMerge="1">
                  <a:txBody>
                    <a:bodyPr/>
                    <a:lstStyle/>
                    <a:p>
                      <a:endParaRPr lang="en-IN" sz="2400" dirty="0">
                        <a:latin typeface="Minion"/>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400" b="0" i="0" dirty="0">
                          <a:latin typeface="Arial" panose="020B0604020202020204" pitchFamily="34" charset="0"/>
                        </a:rPr>
                        <a:t>Predicted</a:t>
                      </a:r>
                    </a:p>
                  </a:txBody>
                  <a:tcPr anchor="ctr"/>
                </a:tc>
                <a:tc hMerge="1">
                  <a:txBody>
                    <a:bodyPr/>
                    <a:lstStyle/>
                    <a:p>
                      <a:endParaRPr lang="en-IN" sz="2400" dirty="0">
                        <a:latin typeface="Minion"/>
                      </a:endParaRPr>
                    </a:p>
                  </a:txBody>
                  <a:tcPr/>
                </a:tc>
                <a:extLst>
                  <a:ext uri="{0D108BD9-81ED-4DB2-BD59-A6C34878D82A}">
                    <a16:rowId xmlns:a16="http://schemas.microsoft.com/office/drawing/2014/main" val="10000"/>
                  </a:ext>
                </a:extLst>
              </a:tr>
              <a:tr h="370840">
                <a:tc rowSpan="3">
                  <a:txBody>
                    <a:bodyPr/>
                    <a:lstStyle/>
                    <a:p>
                      <a:pPr algn="ctr"/>
                      <a:r>
                        <a:rPr lang="en-IN" sz="2400" b="0" i="0" dirty="0">
                          <a:latin typeface="Arial" panose="020B0604020202020204" pitchFamily="34" charset="0"/>
                        </a:rPr>
                        <a:t>Actual</a:t>
                      </a:r>
                    </a:p>
                  </a:txBody>
                  <a:tcPr anchor="ctr"/>
                </a:tc>
                <a:tc>
                  <a:txBody>
                    <a:bodyPr/>
                    <a:lstStyle/>
                    <a:p>
                      <a:endParaRPr lang="en-IN" sz="2400" b="0" i="0" dirty="0">
                        <a:latin typeface="Arial" panose="020B0604020202020204" pitchFamily="34" charset="0"/>
                      </a:endParaRPr>
                    </a:p>
                  </a:txBody>
                  <a:tcPr/>
                </a:tc>
                <a:tc>
                  <a:txBody>
                    <a:bodyPr/>
                    <a:lstStyle/>
                    <a:p>
                      <a:r>
                        <a:rPr lang="en-IN" sz="2400" b="0" i="0" dirty="0">
                          <a:latin typeface="Arial" panose="020B0604020202020204" pitchFamily="34" charset="0"/>
                        </a:rPr>
                        <a:t>True</a:t>
                      </a:r>
                    </a:p>
                  </a:txBody>
                  <a:tcPr/>
                </a:tc>
                <a:tc>
                  <a:txBody>
                    <a:bodyPr/>
                    <a:lstStyle/>
                    <a:p>
                      <a:r>
                        <a:rPr lang="en-IN" sz="2400" b="0" i="0" dirty="0">
                          <a:latin typeface="Arial" panose="020B0604020202020204" pitchFamily="34" charset="0"/>
                        </a:rPr>
                        <a:t>False</a:t>
                      </a:r>
                    </a:p>
                  </a:txBody>
                  <a:tcPr/>
                </a:tc>
                <a:extLst>
                  <a:ext uri="{0D108BD9-81ED-4DB2-BD59-A6C34878D82A}">
                    <a16:rowId xmlns:a16="http://schemas.microsoft.com/office/drawing/2014/main" val="10001"/>
                  </a:ext>
                </a:extLst>
              </a:tr>
              <a:tr h="370840">
                <a:tc vMerge="1">
                  <a:txBody>
                    <a:bodyPr/>
                    <a:lstStyle/>
                    <a:p>
                      <a:endParaRPr lang="en-IN" sz="2400" b="1" dirty="0">
                        <a:latin typeface="Minion"/>
                      </a:endParaRPr>
                    </a:p>
                  </a:txBody>
                  <a:tcPr/>
                </a:tc>
                <a:tc>
                  <a:txBody>
                    <a:bodyPr/>
                    <a:lstStyle/>
                    <a:p>
                      <a:r>
                        <a:rPr lang="en-IN" sz="2400" b="0" i="0" dirty="0">
                          <a:latin typeface="Arial" panose="020B0604020202020204" pitchFamily="34" charset="0"/>
                        </a:rPr>
                        <a:t>True</a:t>
                      </a:r>
                    </a:p>
                  </a:txBody>
                  <a:tcPr/>
                </a:tc>
                <a:tc>
                  <a:txBody>
                    <a:bodyPr/>
                    <a:lstStyle/>
                    <a:p>
                      <a:r>
                        <a:rPr lang="en-IN" sz="2400" b="0" i="0" dirty="0">
                          <a:latin typeface="Arial" panose="020B0604020202020204" pitchFamily="34" charset="0"/>
                        </a:rPr>
                        <a:t>12</a:t>
                      </a:r>
                    </a:p>
                  </a:txBody>
                  <a:tcPr/>
                </a:tc>
                <a:tc>
                  <a:txBody>
                    <a:bodyPr/>
                    <a:lstStyle/>
                    <a:p>
                      <a:r>
                        <a:rPr lang="en-IN" sz="2400" b="0" i="0" dirty="0">
                          <a:latin typeface="Arial" panose="020B0604020202020204" pitchFamily="34" charset="0"/>
                        </a:rPr>
                        <a:t>158</a:t>
                      </a:r>
                    </a:p>
                  </a:txBody>
                  <a:tcPr/>
                </a:tc>
                <a:extLst>
                  <a:ext uri="{0D108BD9-81ED-4DB2-BD59-A6C34878D82A}">
                    <a16:rowId xmlns:a16="http://schemas.microsoft.com/office/drawing/2014/main" val="10002"/>
                  </a:ext>
                </a:extLst>
              </a:tr>
              <a:tr h="370840">
                <a:tc vMerge="1">
                  <a:txBody>
                    <a:bodyPr/>
                    <a:lstStyle/>
                    <a:p>
                      <a:endParaRPr lang="en-IN" sz="2400" b="1" dirty="0">
                        <a:latin typeface="Minion"/>
                      </a:endParaRPr>
                    </a:p>
                  </a:txBody>
                  <a:tcPr/>
                </a:tc>
                <a:tc>
                  <a:txBody>
                    <a:bodyPr/>
                    <a:lstStyle/>
                    <a:p>
                      <a:r>
                        <a:rPr lang="en-IN" sz="2400" b="0" i="0" dirty="0">
                          <a:latin typeface="Arial" panose="020B0604020202020204" pitchFamily="34" charset="0"/>
                        </a:rPr>
                        <a:t>False</a:t>
                      </a:r>
                    </a:p>
                  </a:txBody>
                  <a:tcPr/>
                </a:tc>
                <a:tc>
                  <a:txBody>
                    <a:bodyPr/>
                    <a:lstStyle/>
                    <a:p>
                      <a:r>
                        <a:rPr lang="en-IN" sz="2400" b="0" i="0" dirty="0">
                          <a:latin typeface="Arial" panose="020B0604020202020204" pitchFamily="34" charset="0"/>
                        </a:rPr>
                        <a:t>7</a:t>
                      </a:r>
                    </a:p>
                  </a:txBody>
                  <a:tcPr/>
                </a:tc>
                <a:tc>
                  <a:txBody>
                    <a:bodyPr/>
                    <a:lstStyle/>
                    <a:p>
                      <a:r>
                        <a:rPr lang="en-IN" sz="2400" b="0" i="0" dirty="0">
                          <a:latin typeface="Arial" panose="020B0604020202020204" pitchFamily="34" charset="0"/>
                        </a:rPr>
                        <a:t>915</a:t>
                      </a:r>
                    </a:p>
                  </a:txBody>
                  <a:tcPr/>
                </a:tc>
                <a:extLst>
                  <a:ext uri="{0D108BD9-81ED-4DB2-BD59-A6C34878D82A}">
                    <a16:rowId xmlns:a16="http://schemas.microsoft.com/office/drawing/2014/main" val="10003"/>
                  </a:ext>
                </a:extLst>
              </a:tr>
            </a:tbl>
          </a:graphicData>
        </a:graphic>
      </p:graphicFrame>
      <p:sp>
        <p:nvSpPr>
          <p:cNvPr id="8" name="TextBox 7"/>
          <p:cNvSpPr txBox="1"/>
          <p:nvPr/>
        </p:nvSpPr>
        <p:spPr>
          <a:xfrm>
            <a:off x="8633281" y="3439180"/>
            <a:ext cx="1962653" cy="523220"/>
          </a:xfrm>
          <a:prstGeom prst="rect">
            <a:avLst/>
          </a:prstGeom>
          <a:noFill/>
        </p:spPr>
        <p:txBody>
          <a:bodyPr wrap="none" rtlCol="0">
            <a:spAutoFit/>
          </a:bodyPr>
          <a:lstStyle/>
          <a:p>
            <a:r>
              <a:rPr lang="en-IN" sz="2800" dirty="0">
                <a:latin typeface="Arial" panose="020B0604020202020204" pitchFamily="34" charset="0"/>
              </a:rPr>
              <a:t>Testing Set</a:t>
            </a:r>
          </a:p>
        </p:txBody>
      </p:sp>
      <p:pic>
        <p:nvPicPr>
          <p:cNvPr id="9" name="Picture 8" descr="A close up of a sign&#13;&#10;&#13;&#10;Description automatically generated">
            <a:extLst>
              <a:ext uri="{FF2B5EF4-FFF2-40B4-BE49-F238E27FC236}">
                <a16:creationId xmlns:a16="http://schemas.microsoft.com/office/drawing/2014/main" id="{2BD2ED8F-BDFB-134C-AE94-564886EA0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396995"/>
            <a:ext cx="5998633" cy="1861645"/>
          </a:xfrm>
          <a:prstGeom prst="rect">
            <a:avLst/>
          </a:prstGeom>
        </p:spPr>
      </p:pic>
      <p:sp>
        <p:nvSpPr>
          <p:cNvPr id="10" name="Slide Number Placeholder 1">
            <a:extLst>
              <a:ext uri="{FF2B5EF4-FFF2-40B4-BE49-F238E27FC236}">
                <a16:creationId xmlns:a16="http://schemas.microsoft.com/office/drawing/2014/main" id="{29477AED-415F-254E-88EF-2228C2F58F98}"/>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1" name="Google Shape;306;p15">
            <a:extLst>
              <a:ext uri="{FF2B5EF4-FFF2-40B4-BE49-F238E27FC236}">
                <a16:creationId xmlns:a16="http://schemas.microsoft.com/office/drawing/2014/main" id="{9DF408F8-BEAA-0E4C-AE89-CBE1E347C7ED}"/>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“To see what is right and not do it is a lack of courage.”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Confucius</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599942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ROC Curves and AUC</a:t>
            </a:r>
          </a:p>
        </p:txBody>
      </p:sp>
      <p:sp>
        <p:nvSpPr>
          <p:cNvPr id="3" name="Content Placeholder 2"/>
          <p:cNvSpPr>
            <a:spLocks noGrp="1"/>
          </p:cNvSpPr>
          <p:nvPr>
            <p:ph idx="1"/>
          </p:nvPr>
        </p:nvSpPr>
        <p:spPr>
          <a:xfrm>
            <a:off x="25400" y="1286934"/>
            <a:ext cx="10972800" cy="4525963"/>
          </a:xfrm>
        </p:spPr>
        <p:txBody>
          <a:bodyPr/>
          <a:lstStyle/>
          <a:p>
            <a:pPr>
              <a:lnSpc>
                <a:spcPct val="100000"/>
              </a:lnSpc>
              <a:spcBef>
                <a:spcPts val="0"/>
              </a:spcBef>
            </a:pPr>
            <a:r>
              <a:rPr lang="en-IN" sz="3200" dirty="0"/>
              <a:t>ROC – Receiver Operating Characteristics</a:t>
            </a:r>
          </a:p>
          <a:p>
            <a:pPr>
              <a:lnSpc>
                <a:spcPct val="100000"/>
              </a:lnSpc>
              <a:spcBef>
                <a:spcPts val="0"/>
              </a:spcBef>
            </a:pPr>
            <a:r>
              <a:rPr lang="en-IN" sz="3200" dirty="0"/>
              <a:t>AUC – Area Under the ROC Curve</a:t>
            </a:r>
          </a:p>
        </p:txBody>
      </p:sp>
      <p:sp>
        <p:nvSpPr>
          <p:cNvPr id="4" name="Slide Number Placeholder 1">
            <a:extLst>
              <a:ext uri="{FF2B5EF4-FFF2-40B4-BE49-F238E27FC236}">
                <a16:creationId xmlns:a16="http://schemas.microsoft.com/office/drawing/2014/main" id="{069D505A-C76D-AA4C-BAD5-117F57A55FA1}"/>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Google Shape;306;p15">
            <a:extLst>
              <a:ext uri="{FF2B5EF4-FFF2-40B4-BE49-F238E27FC236}">
                <a16:creationId xmlns:a16="http://schemas.microsoft.com/office/drawing/2014/main" id="{7E830E9B-6103-BB43-ACE1-3DF3837D11D0}"/>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“Reading is to the mind, as exercise is to the body.”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Brian Tracy</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274176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ROC Curves and AUC</a:t>
            </a:r>
          </a:p>
        </p:txBody>
      </p:sp>
      <p:sp>
        <p:nvSpPr>
          <p:cNvPr id="3" name="Content Placeholder 2"/>
          <p:cNvSpPr>
            <a:spLocks noGrp="1"/>
          </p:cNvSpPr>
          <p:nvPr>
            <p:ph idx="1"/>
          </p:nvPr>
        </p:nvSpPr>
        <p:spPr>
          <a:xfrm>
            <a:off x="225778" y="767029"/>
            <a:ext cx="11430000" cy="533400"/>
          </a:xfrm>
        </p:spPr>
        <p:txBody>
          <a:bodyPr/>
          <a:lstStyle/>
          <a:p>
            <a:pPr marL="0" indent="0">
              <a:lnSpc>
                <a:spcPct val="100000"/>
              </a:lnSpc>
              <a:spcBef>
                <a:spcPts val="0"/>
              </a:spcBef>
              <a:buNone/>
            </a:pPr>
            <a:r>
              <a:rPr lang="en-IN" sz="2200" dirty="0"/>
              <a:t>ROC – Plot of </a:t>
            </a:r>
            <a:r>
              <a:rPr lang="en-IN" sz="2200" u="sng" dirty="0"/>
              <a:t>True Positive Rate</a:t>
            </a:r>
            <a:r>
              <a:rPr lang="en-IN" sz="2200" dirty="0"/>
              <a:t> vs </a:t>
            </a:r>
            <a:r>
              <a:rPr lang="en-IN" sz="2200" u="sng" dirty="0"/>
              <a:t>False Positive Rate</a:t>
            </a:r>
            <a:r>
              <a:rPr lang="en-IN" sz="2200" dirty="0"/>
              <a:t>, i.e., </a:t>
            </a:r>
            <a:r>
              <a:rPr lang="en-IN" sz="2200" b="1" dirty="0"/>
              <a:t>Sensitivity</a:t>
            </a:r>
            <a:r>
              <a:rPr lang="en-IN" sz="2200" dirty="0"/>
              <a:t> vs </a:t>
            </a:r>
            <a:r>
              <a:rPr lang="en-IN" sz="2200" b="1" dirty="0"/>
              <a:t>1-Specificity</a:t>
            </a:r>
          </a:p>
        </p:txBody>
      </p:sp>
      <p:pic>
        <p:nvPicPr>
          <p:cNvPr id="6" name="Picture 5" descr="A screenshot of a cell phone&#10;&#10;Description automatically generated">
            <a:extLst>
              <a:ext uri="{FF2B5EF4-FFF2-40B4-BE49-F238E27FC236}">
                <a16:creationId xmlns:a16="http://schemas.microsoft.com/office/drawing/2014/main" id="{187F6A86-CC6A-D64D-88ED-4016A2757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1524000"/>
            <a:ext cx="3123853" cy="4953000"/>
          </a:xfrm>
          <a:prstGeom prst="rect">
            <a:avLst/>
          </a:prstGeom>
        </p:spPr>
      </p:pic>
      <p:graphicFrame>
        <p:nvGraphicFramePr>
          <p:cNvPr id="9" name="Table 8">
            <a:extLst>
              <a:ext uri="{FF2B5EF4-FFF2-40B4-BE49-F238E27FC236}">
                <a16:creationId xmlns:a16="http://schemas.microsoft.com/office/drawing/2014/main" id="{6BA11569-F3FA-F849-90B4-50BA542A53D3}"/>
              </a:ext>
            </a:extLst>
          </p:cNvPr>
          <p:cNvGraphicFramePr>
            <a:graphicFrameLocks noGrp="1"/>
          </p:cNvGraphicFramePr>
          <p:nvPr/>
        </p:nvGraphicFramePr>
        <p:xfrm>
          <a:off x="1703414" y="1358911"/>
          <a:ext cx="648000" cy="5157216"/>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4197903611"/>
                    </a:ext>
                  </a:extLst>
                </a:gridCol>
              </a:tblGrid>
              <a:tr h="223630">
                <a:tc>
                  <a:txBody>
                    <a:bodyPr/>
                    <a:lstStyle/>
                    <a:p>
                      <a:r>
                        <a:rPr lang="en-US" sz="1280" dirty="0">
                          <a:solidFill>
                            <a:schemeClr val="tx1"/>
                          </a:solidFill>
                        </a:rPr>
                        <a:t>CHD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73544229"/>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28495520"/>
                  </a:ext>
                </a:extLst>
              </a:tr>
              <a:tr h="223630">
                <a:tc>
                  <a:txBody>
                    <a:bodyPr/>
                    <a:lstStyle/>
                    <a:p>
                      <a:pPr algn="ctr"/>
                      <a:r>
                        <a:rPr lang="en-US" sz="1280" dirty="0">
                          <a:solidFill>
                            <a:schemeClr val="tx1"/>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145234929"/>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02342207"/>
                  </a:ext>
                </a:extLst>
              </a:tr>
              <a:tr h="223630">
                <a:tc>
                  <a:txBody>
                    <a:bodyPr/>
                    <a:lstStyle/>
                    <a:p>
                      <a:pPr algn="ctr"/>
                      <a:r>
                        <a:rPr lang="en-US" sz="1280" dirty="0">
                          <a:solidFill>
                            <a:schemeClr val="tx1"/>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4248836"/>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33770334"/>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67131040"/>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39318390"/>
                  </a:ext>
                </a:extLst>
              </a:tr>
              <a:tr h="223630">
                <a:tc>
                  <a:txBody>
                    <a:bodyPr/>
                    <a:lstStyle/>
                    <a:p>
                      <a:pPr algn="ctr"/>
                      <a:r>
                        <a:rPr lang="en-US" sz="1280" dirty="0">
                          <a:solidFill>
                            <a:schemeClr val="tx1"/>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73158657"/>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31707911"/>
                  </a:ext>
                </a:extLst>
              </a:tr>
              <a:tr h="223630">
                <a:tc>
                  <a:txBody>
                    <a:bodyPr/>
                    <a:lstStyle/>
                    <a:p>
                      <a:pPr algn="ctr"/>
                      <a:r>
                        <a:rPr lang="en-US" sz="1280" dirty="0">
                          <a:solidFill>
                            <a:schemeClr val="tx1"/>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59980195"/>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30185755"/>
                  </a:ext>
                </a:extLst>
              </a:tr>
              <a:tr h="223630">
                <a:tc>
                  <a:txBody>
                    <a:bodyPr/>
                    <a:lstStyle/>
                    <a:p>
                      <a:pPr algn="ctr"/>
                      <a:r>
                        <a:rPr lang="en-US" sz="1280" dirty="0">
                          <a:solidFill>
                            <a:schemeClr val="tx1"/>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174156557"/>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82292814"/>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531069306"/>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166947866"/>
                  </a:ext>
                </a:extLst>
              </a:tr>
              <a:tr h="223630">
                <a:tc>
                  <a:txBody>
                    <a:bodyPr/>
                    <a:lstStyle/>
                    <a:p>
                      <a:pPr algn="ctr"/>
                      <a:r>
                        <a:rPr lang="en-US" sz="1280" dirty="0">
                          <a:solidFill>
                            <a:schemeClr val="tx1"/>
                          </a:solidFill>
                        </a:rPr>
                        <a:t>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332650408"/>
                  </a:ext>
                </a:extLst>
              </a:tr>
              <a:tr h="223630">
                <a:tc>
                  <a:txBody>
                    <a:bodyPr/>
                    <a:lstStyle/>
                    <a:p>
                      <a:pPr algn="ctr"/>
                      <a:r>
                        <a:rPr lang="en-US" sz="1280" dirty="0">
                          <a:solidFill>
                            <a:schemeClr val="tx1"/>
                          </a:solidFill>
                        </a:rPr>
                        <a:t>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2134803"/>
                  </a:ext>
                </a:extLst>
              </a:tr>
            </a:tbl>
          </a:graphicData>
        </a:graphic>
      </p:graphicFrame>
      <p:pic>
        <p:nvPicPr>
          <p:cNvPr id="21" name="Picture 20" descr="A screenshot of a cell phone&#10;&#10;Description automatically generated">
            <a:extLst>
              <a:ext uri="{FF2B5EF4-FFF2-40B4-BE49-F238E27FC236}">
                <a16:creationId xmlns:a16="http://schemas.microsoft.com/office/drawing/2014/main" id="{37FECB19-57B7-8C40-A106-661679BBA71B}"/>
              </a:ext>
            </a:extLst>
          </p:cNvPr>
          <p:cNvPicPr>
            <a:picLocks noChangeAspect="1"/>
          </p:cNvPicPr>
          <p:nvPr/>
        </p:nvPicPr>
        <p:blipFill rotWithShape="1">
          <a:blip r:embed="rId3">
            <a:extLst>
              <a:ext uri="{28A0092B-C50C-407E-A947-70E740481C1C}">
                <a14:useLocalDpi xmlns:a14="http://schemas.microsoft.com/office/drawing/2010/main" val="0"/>
              </a:ext>
            </a:extLst>
          </a:blip>
          <a:srcRect b="25000"/>
          <a:stretch/>
        </p:blipFill>
        <p:spPr>
          <a:xfrm>
            <a:off x="2361650" y="1341750"/>
            <a:ext cx="1448350" cy="5143490"/>
          </a:xfrm>
          <a:prstGeom prst="rect">
            <a:avLst/>
          </a:prstGeom>
        </p:spPr>
      </p:pic>
      <p:sp>
        <p:nvSpPr>
          <p:cNvPr id="22" name="TextBox 21">
            <a:extLst>
              <a:ext uri="{FF2B5EF4-FFF2-40B4-BE49-F238E27FC236}">
                <a16:creationId xmlns:a16="http://schemas.microsoft.com/office/drawing/2014/main" id="{BD51A537-26D6-5343-A14A-AF4F259CF7EA}"/>
              </a:ext>
            </a:extLst>
          </p:cNvPr>
          <p:cNvSpPr txBox="1"/>
          <p:nvPr/>
        </p:nvSpPr>
        <p:spPr>
          <a:xfrm>
            <a:off x="-15982" y="3307784"/>
            <a:ext cx="1703414" cy="1200329"/>
          </a:xfrm>
          <a:prstGeom prst="rect">
            <a:avLst/>
          </a:prstGeom>
          <a:noFill/>
          <a:ln>
            <a:solidFill>
              <a:schemeClr val="bg1">
                <a:lumMod val="65000"/>
              </a:schemeClr>
            </a:solidFill>
          </a:ln>
        </p:spPr>
        <p:txBody>
          <a:bodyPr wrap="square" rtlCol="0">
            <a:spAutoFit/>
          </a:bodyPr>
          <a:lstStyle/>
          <a:p>
            <a:r>
              <a:rPr lang="en-US" dirty="0">
                <a:solidFill>
                  <a:srgbClr val="C00000"/>
                </a:solidFill>
              </a:rPr>
              <a:t>Did they suffer a heart attack or stroke in 10 years or not?</a:t>
            </a:r>
          </a:p>
        </p:txBody>
      </p:sp>
      <p:sp>
        <p:nvSpPr>
          <p:cNvPr id="25" name="TextBox 24">
            <a:extLst>
              <a:ext uri="{FF2B5EF4-FFF2-40B4-BE49-F238E27FC236}">
                <a16:creationId xmlns:a16="http://schemas.microsoft.com/office/drawing/2014/main" id="{11F987E1-5A5D-BA4F-95A6-18EAB235559A}"/>
              </a:ext>
            </a:extLst>
          </p:cNvPr>
          <p:cNvSpPr txBox="1"/>
          <p:nvPr/>
        </p:nvSpPr>
        <p:spPr>
          <a:xfrm>
            <a:off x="3792394" y="3337354"/>
            <a:ext cx="2148384" cy="1200329"/>
          </a:xfrm>
          <a:prstGeom prst="rect">
            <a:avLst/>
          </a:prstGeom>
          <a:noFill/>
          <a:ln>
            <a:solidFill>
              <a:schemeClr val="bg1">
                <a:lumMod val="65000"/>
              </a:schemeClr>
            </a:solidFill>
          </a:ln>
        </p:spPr>
        <p:txBody>
          <a:bodyPr wrap="square" rtlCol="0">
            <a:spAutoFit/>
          </a:bodyPr>
          <a:lstStyle/>
          <a:p>
            <a:r>
              <a:rPr lang="en-US" dirty="0">
                <a:solidFill>
                  <a:srgbClr val="C00000"/>
                </a:solidFill>
              </a:rPr>
              <a:t>Predicted probability of suffering a heart attack in 10 years</a:t>
            </a:r>
          </a:p>
        </p:txBody>
      </p:sp>
      <p:cxnSp>
        <p:nvCxnSpPr>
          <p:cNvPr id="37" name="Straight Connector 36">
            <a:extLst>
              <a:ext uri="{FF2B5EF4-FFF2-40B4-BE49-F238E27FC236}">
                <a16:creationId xmlns:a16="http://schemas.microsoft.com/office/drawing/2014/main" id="{5B72215C-5C3E-0C41-B113-2FBDC32FB3C8}"/>
              </a:ext>
            </a:extLst>
          </p:cNvPr>
          <p:cNvCxnSpPr/>
          <p:nvPr/>
        </p:nvCxnSpPr>
        <p:spPr>
          <a:xfrm>
            <a:off x="533125" y="2209800"/>
            <a:ext cx="5105400" cy="0"/>
          </a:xfrm>
          <a:prstGeom prst="line">
            <a:avLst/>
          </a:prstGeom>
          <a:ln w="28575">
            <a:solidFill>
              <a:srgbClr val="FF6600"/>
            </a:solidFill>
            <a:prstDash val="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D187A65-730D-A445-BC31-E0E1D62E6957}"/>
              </a:ext>
            </a:extLst>
          </p:cNvPr>
          <p:cNvSpPr txBox="1"/>
          <p:nvPr/>
        </p:nvSpPr>
        <p:spPr>
          <a:xfrm>
            <a:off x="3852081" y="1856390"/>
            <a:ext cx="3108543" cy="369332"/>
          </a:xfrm>
          <a:prstGeom prst="rect">
            <a:avLst/>
          </a:prstGeom>
          <a:noFill/>
        </p:spPr>
        <p:txBody>
          <a:bodyPr wrap="none" rtlCol="0">
            <a:spAutoFit/>
          </a:bodyPr>
          <a:lstStyle/>
          <a:p>
            <a:r>
              <a:rPr lang="en-US" dirty="0">
                <a:solidFill>
                  <a:srgbClr val="FF6600"/>
                </a:solidFill>
              </a:rPr>
              <a:t>Threshold at 70% probability</a:t>
            </a:r>
          </a:p>
        </p:txBody>
      </p:sp>
      <p:cxnSp>
        <p:nvCxnSpPr>
          <p:cNvPr id="39" name="Straight Connector 38">
            <a:extLst>
              <a:ext uri="{FF2B5EF4-FFF2-40B4-BE49-F238E27FC236}">
                <a16:creationId xmlns:a16="http://schemas.microsoft.com/office/drawing/2014/main" id="{D050A332-FB14-9749-BFB0-047E03858E01}"/>
              </a:ext>
            </a:extLst>
          </p:cNvPr>
          <p:cNvCxnSpPr/>
          <p:nvPr/>
        </p:nvCxnSpPr>
        <p:spPr>
          <a:xfrm>
            <a:off x="493910" y="6526561"/>
            <a:ext cx="5105400" cy="0"/>
          </a:xfrm>
          <a:prstGeom prst="line">
            <a:avLst/>
          </a:prstGeom>
          <a:ln w="28575">
            <a:solidFill>
              <a:srgbClr val="0077BD"/>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7632A7-216B-1F45-B682-067B299B1D67}"/>
              </a:ext>
            </a:extLst>
          </p:cNvPr>
          <p:cNvSpPr txBox="1"/>
          <p:nvPr/>
        </p:nvSpPr>
        <p:spPr>
          <a:xfrm>
            <a:off x="3812866" y="6173151"/>
            <a:ext cx="3108543" cy="369332"/>
          </a:xfrm>
          <a:prstGeom prst="rect">
            <a:avLst/>
          </a:prstGeom>
          <a:noFill/>
          <a:ln>
            <a:solidFill>
              <a:srgbClr val="0077BD"/>
            </a:solidFill>
          </a:ln>
        </p:spPr>
        <p:txBody>
          <a:bodyPr wrap="none" rtlCol="0">
            <a:spAutoFit/>
          </a:bodyPr>
          <a:lstStyle/>
          <a:p>
            <a:r>
              <a:rPr lang="en-US" dirty="0">
                <a:solidFill>
                  <a:srgbClr val="0077BD"/>
                </a:solidFill>
              </a:rPr>
              <a:t>Threshold at 50% probability</a:t>
            </a:r>
          </a:p>
        </p:txBody>
      </p:sp>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8735EDE8-0804-414E-8640-294F8663EB1B}"/>
                  </a:ext>
                </a:extLst>
              </p14:cNvPr>
              <p14:cNvContentPartPr/>
              <p14:nvPr/>
            </p14:nvContentPartPr>
            <p14:xfrm>
              <a:off x="9388166" y="3059619"/>
              <a:ext cx="523440" cy="102960"/>
            </p14:xfrm>
          </p:contentPart>
        </mc:Choice>
        <mc:Fallback xmlns="">
          <p:pic>
            <p:nvPicPr>
              <p:cNvPr id="44" name="Ink 43">
                <a:extLst>
                  <a:ext uri="{FF2B5EF4-FFF2-40B4-BE49-F238E27FC236}">
                    <a16:creationId xmlns:a16="http://schemas.microsoft.com/office/drawing/2014/main" id="{8735EDE8-0804-414E-8640-294F8663EB1B}"/>
                  </a:ext>
                </a:extLst>
              </p:cNvPr>
              <p:cNvPicPr/>
              <p:nvPr/>
            </p:nvPicPr>
            <p:blipFill>
              <a:blip r:embed="rId5"/>
              <a:stretch>
                <a:fillRect/>
              </a:stretch>
            </p:blipFill>
            <p:spPr>
              <a:xfrm>
                <a:off x="9383846" y="3055299"/>
                <a:ext cx="5320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4" name="Ink 73">
                <a:extLst>
                  <a:ext uri="{FF2B5EF4-FFF2-40B4-BE49-F238E27FC236}">
                    <a16:creationId xmlns:a16="http://schemas.microsoft.com/office/drawing/2014/main" id="{EDC98951-BF6E-6544-8537-40D803E46464}"/>
                  </a:ext>
                </a:extLst>
              </p14:cNvPr>
              <p14:cNvContentPartPr/>
              <p14:nvPr/>
            </p14:nvContentPartPr>
            <p14:xfrm>
              <a:off x="8295926" y="3173379"/>
              <a:ext cx="170640" cy="330840"/>
            </p14:xfrm>
          </p:contentPart>
        </mc:Choice>
        <mc:Fallback xmlns="">
          <p:pic>
            <p:nvPicPr>
              <p:cNvPr id="74" name="Ink 73">
                <a:extLst>
                  <a:ext uri="{FF2B5EF4-FFF2-40B4-BE49-F238E27FC236}">
                    <a16:creationId xmlns:a16="http://schemas.microsoft.com/office/drawing/2014/main" id="{EDC98951-BF6E-6544-8537-40D803E46464}"/>
                  </a:ext>
                </a:extLst>
              </p:cNvPr>
              <p:cNvPicPr/>
              <p:nvPr/>
            </p:nvPicPr>
            <p:blipFill>
              <a:blip r:embed="rId7"/>
              <a:stretch>
                <a:fillRect/>
              </a:stretch>
            </p:blipFill>
            <p:spPr>
              <a:xfrm>
                <a:off x="8291606" y="3169059"/>
                <a:ext cx="1792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7" name="Ink 96">
                <a:extLst>
                  <a:ext uri="{FF2B5EF4-FFF2-40B4-BE49-F238E27FC236}">
                    <a16:creationId xmlns:a16="http://schemas.microsoft.com/office/drawing/2014/main" id="{2600D6DB-A458-F340-92CC-59CEDE4BC5E1}"/>
                  </a:ext>
                </a:extLst>
              </p14:cNvPr>
              <p14:cNvContentPartPr/>
              <p14:nvPr/>
            </p14:nvContentPartPr>
            <p14:xfrm>
              <a:off x="9985766" y="2987259"/>
              <a:ext cx="360" cy="360"/>
            </p14:xfrm>
          </p:contentPart>
        </mc:Choice>
        <mc:Fallback xmlns="">
          <p:pic>
            <p:nvPicPr>
              <p:cNvPr id="97" name="Ink 96">
                <a:extLst>
                  <a:ext uri="{FF2B5EF4-FFF2-40B4-BE49-F238E27FC236}">
                    <a16:creationId xmlns:a16="http://schemas.microsoft.com/office/drawing/2014/main" id="{2600D6DB-A458-F340-92CC-59CEDE4BC5E1}"/>
                  </a:ext>
                </a:extLst>
              </p:cNvPr>
              <p:cNvPicPr/>
              <p:nvPr/>
            </p:nvPicPr>
            <p:blipFill>
              <a:blip r:embed="rId9"/>
              <a:stretch>
                <a:fillRect/>
              </a:stretch>
            </p:blipFill>
            <p:spPr>
              <a:xfrm>
                <a:off x="9981446" y="2982939"/>
                <a:ext cx="9000" cy="9000"/>
              </a:xfrm>
              <a:prstGeom prst="rect">
                <a:avLst/>
              </a:prstGeom>
            </p:spPr>
          </p:pic>
        </mc:Fallback>
      </mc:AlternateContent>
      <p:grpSp>
        <p:nvGrpSpPr>
          <p:cNvPr id="102" name="Group 101">
            <a:extLst>
              <a:ext uri="{FF2B5EF4-FFF2-40B4-BE49-F238E27FC236}">
                <a16:creationId xmlns:a16="http://schemas.microsoft.com/office/drawing/2014/main" id="{EC0512B5-A9CF-C34C-B40F-71EC74DE7B89}"/>
              </a:ext>
            </a:extLst>
          </p:cNvPr>
          <p:cNvGrpSpPr/>
          <p:nvPr/>
        </p:nvGrpSpPr>
        <p:grpSpPr>
          <a:xfrm>
            <a:off x="9993686" y="2882859"/>
            <a:ext cx="656280" cy="400680"/>
            <a:chOff x="9993686" y="2882859"/>
            <a:chExt cx="656280" cy="400680"/>
          </a:xfrm>
        </p:grpSpPr>
        <mc:AlternateContent xmlns:mc="http://schemas.openxmlformats.org/markup-compatibility/2006" xmlns:p14="http://schemas.microsoft.com/office/powerpoint/2010/main">
          <mc:Choice Requires="p14">
            <p:contentPart p14:bwMode="auto" r:id="rId10">
              <p14:nvContentPartPr>
                <p14:cNvPr id="98" name="Ink 97">
                  <a:extLst>
                    <a:ext uri="{FF2B5EF4-FFF2-40B4-BE49-F238E27FC236}">
                      <a16:creationId xmlns:a16="http://schemas.microsoft.com/office/drawing/2014/main" id="{74FE25FB-6520-8042-8A33-2E9620340802}"/>
                    </a:ext>
                  </a:extLst>
                </p14:cNvPr>
                <p14:cNvContentPartPr/>
                <p14:nvPr/>
              </p14:nvContentPartPr>
              <p14:xfrm>
                <a:off x="9993686" y="2900139"/>
                <a:ext cx="182160" cy="383400"/>
              </p14:xfrm>
            </p:contentPart>
          </mc:Choice>
          <mc:Fallback xmlns="">
            <p:pic>
              <p:nvPicPr>
                <p:cNvPr id="98" name="Ink 97">
                  <a:extLst>
                    <a:ext uri="{FF2B5EF4-FFF2-40B4-BE49-F238E27FC236}">
                      <a16:creationId xmlns:a16="http://schemas.microsoft.com/office/drawing/2014/main" id="{74FE25FB-6520-8042-8A33-2E9620340802}"/>
                    </a:ext>
                  </a:extLst>
                </p:cNvPr>
                <p:cNvPicPr/>
                <p:nvPr/>
              </p:nvPicPr>
              <p:blipFill>
                <a:blip r:embed="rId11"/>
                <a:stretch>
                  <a:fillRect/>
                </a:stretch>
              </p:blipFill>
              <p:spPr>
                <a:xfrm>
                  <a:off x="9989366" y="2895819"/>
                  <a:ext cx="19080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9" name="Ink 98">
                  <a:extLst>
                    <a:ext uri="{FF2B5EF4-FFF2-40B4-BE49-F238E27FC236}">
                      <a16:creationId xmlns:a16="http://schemas.microsoft.com/office/drawing/2014/main" id="{0C8D7611-8BF4-F441-A835-59BEA6629EC9}"/>
                    </a:ext>
                  </a:extLst>
                </p14:cNvPr>
                <p14:cNvContentPartPr/>
                <p14:nvPr/>
              </p14:nvContentPartPr>
              <p14:xfrm>
                <a:off x="9993686" y="3050259"/>
                <a:ext cx="360" cy="360"/>
              </p14:xfrm>
            </p:contentPart>
          </mc:Choice>
          <mc:Fallback xmlns="">
            <p:pic>
              <p:nvPicPr>
                <p:cNvPr id="99" name="Ink 98">
                  <a:extLst>
                    <a:ext uri="{FF2B5EF4-FFF2-40B4-BE49-F238E27FC236}">
                      <a16:creationId xmlns:a16="http://schemas.microsoft.com/office/drawing/2014/main" id="{0C8D7611-8BF4-F441-A835-59BEA6629EC9}"/>
                    </a:ext>
                  </a:extLst>
                </p:cNvPr>
                <p:cNvPicPr/>
                <p:nvPr/>
              </p:nvPicPr>
              <p:blipFill>
                <a:blip r:embed="rId9"/>
                <a:stretch>
                  <a:fillRect/>
                </a:stretch>
              </p:blipFill>
              <p:spPr>
                <a:xfrm>
                  <a:off x="9989366" y="3045939"/>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1" name="Ink 100">
                  <a:extLst>
                    <a:ext uri="{FF2B5EF4-FFF2-40B4-BE49-F238E27FC236}">
                      <a16:creationId xmlns:a16="http://schemas.microsoft.com/office/drawing/2014/main" id="{D49557E7-2C0D-0F47-B20A-2291E2683322}"/>
                    </a:ext>
                  </a:extLst>
                </p14:cNvPr>
                <p14:cNvContentPartPr/>
                <p14:nvPr/>
              </p14:nvContentPartPr>
              <p14:xfrm>
                <a:off x="10110326" y="2882859"/>
                <a:ext cx="539640" cy="365760"/>
              </p14:xfrm>
            </p:contentPart>
          </mc:Choice>
          <mc:Fallback xmlns="">
            <p:pic>
              <p:nvPicPr>
                <p:cNvPr id="101" name="Ink 100">
                  <a:extLst>
                    <a:ext uri="{FF2B5EF4-FFF2-40B4-BE49-F238E27FC236}">
                      <a16:creationId xmlns:a16="http://schemas.microsoft.com/office/drawing/2014/main" id="{D49557E7-2C0D-0F47-B20A-2291E2683322}"/>
                    </a:ext>
                  </a:extLst>
                </p:cNvPr>
                <p:cNvPicPr/>
                <p:nvPr/>
              </p:nvPicPr>
              <p:blipFill>
                <a:blip r:embed="rId14"/>
                <a:stretch>
                  <a:fillRect/>
                </a:stretch>
              </p:blipFill>
              <p:spPr>
                <a:xfrm>
                  <a:off x="10106006" y="2878539"/>
                  <a:ext cx="548280" cy="374400"/>
                </a:xfrm>
                <a:prstGeom prst="rect">
                  <a:avLst/>
                </a:prstGeom>
              </p:spPr>
            </p:pic>
          </mc:Fallback>
        </mc:AlternateContent>
      </p:grpSp>
      <p:grpSp>
        <p:nvGrpSpPr>
          <p:cNvPr id="111" name="Group 110">
            <a:extLst>
              <a:ext uri="{FF2B5EF4-FFF2-40B4-BE49-F238E27FC236}">
                <a16:creationId xmlns:a16="http://schemas.microsoft.com/office/drawing/2014/main" id="{428856CD-ADEE-6E49-A373-4902D06B7DD9}"/>
              </a:ext>
            </a:extLst>
          </p:cNvPr>
          <p:cNvGrpSpPr/>
          <p:nvPr/>
        </p:nvGrpSpPr>
        <p:grpSpPr>
          <a:xfrm>
            <a:off x="7435440" y="3165099"/>
            <a:ext cx="794160" cy="363240"/>
            <a:chOff x="7529126" y="3165099"/>
            <a:chExt cx="794160" cy="363240"/>
          </a:xfrm>
        </p:grpSpPr>
        <mc:AlternateContent xmlns:mc="http://schemas.openxmlformats.org/markup-compatibility/2006" xmlns:p14="http://schemas.microsoft.com/office/powerpoint/2010/main">
          <mc:Choice Requires="p14">
            <p:contentPart p14:bwMode="auto" r:id="rId15">
              <p14:nvContentPartPr>
                <p14:cNvPr id="103" name="Ink 102">
                  <a:extLst>
                    <a:ext uri="{FF2B5EF4-FFF2-40B4-BE49-F238E27FC236}">
                      <a16:creationId xmlns:a16="http://schemas.microsoft.com/office/drawing/2014/main" id="{46EA2DBB-E09F-EA41-BA29-2919C6F5A424}"/>
                    </a:ext>
                  </a:extLst>
                </p14:cNvPr>
                <p14:cNvContentPartPr/>
                <p14:nvPr/>
              </p14:nvContentPartPr>
              <p14:xfrm>
                <a:off x="7529126" y="3165099"/>
                <a:ext cx="117360" cy="363240"/>
              </p14:xfrm>
            </p:contentPart>
          </mc:Choice>
          <mc:Fallback xmlns="">
            <p:pic>
              <p:nvPicPr>
                <p:cNvPr id="103" name="Ink 102">
                  <a:extLst>
                    <a:ext uri="{FF2B5EF4-FFF2-40B4-BE49-F238E27FC236}">
                      <a16:creationId xmlns:a16="http://schemas.microsoft.com/office/drawing/2014/main" id="{46EA2DBB-E09F-EA41-BA29-2919C6F5A424}"/>
                    </a:ext>
                  </a:extLst>
                </p:cNvPr>
                <p:cNvPicPr/>
                <p:nvPr/>
              </p:nvPicPr>
              <p:blipFill>
                <a:blip r:embed="rId16"/>
                <a:stretch>
                  <a:fillRect/>
                </a:stretch>
              </p:blipFill>
              <p:spPr>
                <a:xfrm>
                  <a:off x="7524806" y="3160779"/>
                  <a:ext cx="126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4" name="Ink 103">
                  <a:extLst>
                    <a:ext uri="{FF2B5EF4-FFF2-40B4-BE49-F238E27FC236}">
                      <a16:creationId xmlns:a16="http://schemas.microsoft.com/office/drawing/2014/main" id="{AEC4B6C0-8BEC-9243-9866-D7C35C327C78}"/>
                    </a:ext>
                  </a:extLst>
                </p14:cNvPr>
                <p14:cNvContentPartPr/>
                <p14:nvPr/>
              </p14:nvContentPartPr>
              <p14:xfrm>
                <a:off x="7536326" y="3385419"/>
                <a:ext cx="154800" cy="360"/>
              </p14:xfrm>
            </p:contentPart>
          </mc:Choice>
          <mc:Fallback xmlns="">
            <p:pic>
              <p:nvPicPr>
                <p:cNvPr id="104" name="Ink 103">
                  <a:extLst>
                    <a:ext uri="{FF2B5EF4-FFF2-40B4-BE49-F238E27FC236}">
                      <a16:creationId xmlns:a16="http://schemas.microsoft.com/office/drawing/2014/main" id="{AEC4B6C0-8BEC-9243-9866-D7C35C327C78}"/>
                    </a:ext>
                  </a:extLst>
                </p:cNvPr>
                <p:cNvPicPr/>
                <p:nvPr/>
              </p:nvPicPr>
              <p:blipFill>
                <a:blip r:embed="rId18"/>
                <a:stretch>
                  <a:fillRect/>
                </a:stretch>
              </p:blipFill>
              <p:spPr>
                <a:xfrm>
                  <a:off x="7532006" y="3381099"/>
                  <a:ext cx="16344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6" name="Ink 105">
                  <a:extLst>
                    <a:ext uri="{FF2B5EF4-FFF2-40B4-BE49-F238E27FC236}">
                      <a16:creationId xmlns:a16="http://schemas.microsoft.com/office/drawing/2014/main" id="{11002879-3474-B149-B22A-3517EAE4FB3E}"/>
                    </a:ext>
                  </a:extLst>
                </p14:cNvPr>
                <p14:cNvContentPartPr/>
                <p14:nvPr/>
              </p14:nvContentPartPr>
              <p14:xfrm>
                <a:off x="7697606" y="3200019"/>
                <a:ext cx="285120" cy="316800"/>
              </p14:xfrm>
            </p:contentPart>
          </mc:Choice>
          <mc:Fallback xmlns="">
            <p:pic>
              <p:nvPicPr>
                <p:cNvPr id="106" name="Ink 105">
                  <a:extLst>
                    <a:ext uri="{FF2B5EF4-FFF2-40B4-BE49-F238E27FC236}">
                      <a16:creationId xmlns:a16="http://schemas.microsoft.com/office/drawing/2014/main" id="{11002879-3474-B149-B22A-3517EAE4FB3E}"/>
                    </a:ext>
                  </a:extLst>
                </p:cNvPr>
                <p:cNvPicPr/>
                <p:nvPr/>
              </p:nvPicPr>
              <p:blipFill>
                <a:blip r:embed="rId20"/>
                <a:stretch>
                  <a:fillRect/>
                </a:stretch>
              </p:blipFill>
              <p:spPr>
                <a:xfrm>
                  <a:off x="7693286" y="3195699"/>
                  <a:ext cx="2937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8" name="Ink 107">
                  <a:extLst>
                    <a:ext uri="{FF2B5EF4-FFF2-40B4-BE49-F238E27FC236}">
                      <a16:creationId xmlns:a16="http://schemas.microsoft.com/office/drawing/2014/main" id="{33E6E72A-08E8-2E46-B6B1-61EFC35EC3FC}"/>
                    </a:ext>
                  </a:extLst>
                </p14:cNvPr>
                <p14:cNvContentPartPr/>
                <p14:nvPr/>
              </p14:nvContentPartPr>
              <p14:xfrm>
                <a:off x="7820006" y="3340419"/>
                <a:ext cx="135360" cy="360"/>
              </p14:xfrm>
            </p:contentPart>
          </mc:Choice>
          <mc:Fallback xmlns="">
            <p:pic>
              <p:nvPicPr>
                <p:cNvPr id="108" name="Ink 107">
                  <a:extLst>
                    <a:ext uri="{FF2B5EF4-FFF2-40B4-BE49-F238E27FC236}">
                      <a16:creationId xmlns:a16="http://schemas.microsoft.com/office/drawing/2014/main" id="{33E6E72A-08E8-2E46-B6B1-61EFC35EC3FC}"/>
                    </a:ext>
                  </a:extLst>
                </p:cNvPr>
                <p:cNvPicPr/>
                <p:nvPr/>
              </p:nvPicPr>
              <p:blipFill>
                <a:blip r:embed="rId22"/>
                <a:stretch>
                  <a:fillRect/>
                </a:stretch>
              </p:blipFill>
              <p:spPr>
                <a:xfrm>
                  <a:off x="7815686" y="3336099"/>
                  <a:ext cx="144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0" name="Ink 109">
                  <a:extLst>
                    <a:ext uri="{FF2B5EF4-FFF2-40B4-BE49-F238E27FC236}">
                      <a16:creationId xmlns:a16="http://schemas.microsoft.com/office/drawing/2014/main" id="{212FC910-3EB8-0446-84CA-B5C725DF60AC}"/>
                    </a:ext>
                  </a:extLst>
                </p14:cNvPr>
                <p14:cNvContentPartPr/>
                <p14:nvPr/>
              </p14:nvContentPartPr>
              <p14:xfrm>
                <a:off x="7995326" y="3218379"/>
                <a:ext cx="327960" cy="290880"/>
              </p14:xfrm>
            </p:contentPart>
          </mc:Choice>
          <mc:Fallback xmlns="">
            <p:pic>
              <p:nvPicPr>
                <p:cNvPr id="110" name="Ink 109">
                  <a:extLst>
                    <a:ext uri="{FF2B5EF4-FFF2-40B4-BE49-F238E27FC236}">
                      <a16:creationId xmlns:a16="http://schemas.microsoft.com/office/drawing/2014/main" id="{212FC910-3EB8-0446-84CA-B5C725DF60AC}"/>
                    </a:ext>
                  </a:extLst>
                </p:cNvPr>
                <p:cNvPicPr/>
                <p:nvPr/>
              </p:nvPicPr>
              <p:blipFill>
                <a:blip r:embed="rId24"/>
                <a:stretch>
                  <a:fillRect/>
                </a:stretch>
              </p:blipFill>
              <p:spPr>
                <a:xfrm>
                  <a:off x="7991006" y="3214059"/>
                  <a:ext cx="336600" cy="299520"/>
                </a:xfrm>
                <a:prstGeom prst="rect">
                  <a:avLst/>
                </a:prstGeom>
              </p:spPr>
            </p:pic>
          </mc:Fallback>
        </mc:AlternateContent>
      </p:grpSp>
      <p:sp>
        <p:nvSpPr>
          <p:cNvPr id="26" name="Slide Number Placeholder 1">
            <a:extLst>
              <a:ext uri="{FF2B5EF4-FFF2-40B4-BE49-F238E27FC236}">
                <a16:creationId xmlns:a16="http://schemas.microsoft.com/office/drawing/2014/main" id="{BC91F9C5-AEDC-5644-B9EB-5EDC0B8FBED2}"/>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27" name="Google Shape;306;p15">
            <a:extLst>
              <a:ext uri="{FF2B5EF4-FFF2-40B4-BE49-F238E27FC236}">
                <a16:creationId xmlns:a16="http://schemas.microsoft.com/office/drawing/2014/main" id="{B261BC47-18A0-4940-A901-658E3B1944BC}"/>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“The future belongs to the competent. Get good, get better, be the best!.”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Brian Tracy</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72969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2000" fill="hold"/>
                                        <p:tgtEl>
                                          <p:spTgt spid="44"/>
                                        </p:tgtEl>
                                        <p:attrNameLst>
                                          <p:attrName>drawProgress</p:attrName>
                                        </p:attrNameLst>
                                      </p:cBhvr>
                                      <p:tavLst>
                                        <p:tav tm="0">
                                          <p:val>
                                            <p:fltVal val="0"/>
                                          </p:val>
                                        </p:tav>
                                        <p:tav tm="100000">
                                          <p:val>
                                            <p:fltVal val="1"/>
                                          </p:val>
                                        </p:tav>
                                      </p:tavLst>
                                    </p:anim>
                                  </p:childTnLst>
                                </p:cTn>
                              </p:par>
                            </p:childTnLst>
                          </p:cTn>
                        </p:par>
                        <p:par>
                          <p:cTn id="8" fill="hold">
                            <p:stCondLst>
                              <p:cond delay="2000"/>
                            </p:stCondLst>
                            <p:childTnLst>
                              <p:par>
                                <p:cTn id="9" presetID="63" presetClass="entr" presetSubtype="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p:cTn id="11" dur="2000" fill="hold"/>
                                        <p:tgtEl>
                                          <p:spTgt spid="102"/>
                                        </p:tgtEl>
                                        <p:attrNameLst>
                                          <p:attrName>drawProgress</p:attrName>
                                        </p:attrNameLst>
                                      </p:cBhvr>
                                      <p:tavLst>
                                        <p:tav tm="0">
                                          <p:val>
                                            <p:fltVal val="0"/>
                                          </p:val>
                                        </p:tav>
                                        <p:tav tm="100000">
                                          <p:val>
                                            <p:fltVal val="1"/>
                                          </p:val>
                                        </p:tav>
                                      </p:tavLst>
                                    </p:anim>
                                  </p:childTnLst>
                                </p:cTn>
                              </p:par>
                            </p:childTnLst>
                          </p:cTn>
                        </p:par>
                        <p:par>
                          <p:cTn id="12" fill="hold">
                            <p:stCondLst>
                              <p:cond delay="4000"/>
                            </p:stCondLst>
                            <p:childTnLst>
                              <p:par>
                                <p:cTn id="13" presetID="63"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p:cTn id="15" dur="2000" fill="hold"/>
                                        <p:tgtEl>
                                          <p:spTgt spid="74"/>
                                        </p:tgtEl>
                                        <p:attrNameLst>
                                          <p:attrName>drawProgress</p:attrName>
                                        </p:attrNameLst>
                                      </p:cBhvr>
                                      <p:tavLst>
                                        <p:tav tm="0">
                                          <p:val>
                                            <p:fltVal val="0"/>
                                          </p:val>
                                        </p:tav>
                                        <p:tav tm="100000">
                                          <p:val>
                                            <p:fltVal val="1"/>
                                          </p:val>
                                        </p:tav>
                                      </p:tavLst>
                                    </p:anim>
                                  </p:childTnLst>
                                </p:cTn>
                              </p:par>
                            </p:childTnLst>
                          </p:cTn>
                        </p:par>
                        <p:par>
                          <p:cTn id="16" fill="hold">
                            <p:stCondLst>
                              <p:cond delay="6000"/>
                            </p:stCondLst>
                            <p:childTnLst>
                              <p:par>
                                <p:cTn id="17" presetID="63"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 calcmode="lin" valueType="num">
                                      <p:cBhvr>
                                        <p:cTn id="19" dur="2000" fill="hold"/>
                                        <p:tgtEl>
                                          <p:spTgt spid="111"/>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1000"/>
                                        <p:tgtEl>
                                          <p:spTgt spid="37"/>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1000"/>
                                        <p:tgtEl>
                                          <p:spTgt spid="39"/>
                                        </p:tgtEl>
                                      </p:cBhvr>
                                    </p:animEffec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8" grpId="0"/>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ROC Curves and AUC</a:t>
            </a:r>
          </a:p>
        </p:txBody>
      </p:sp>
      <p:sp>
        <p:nvSpPr>
          <p:cNvPr id="3" name="Content Placeholder 2"/>
          <p:cNvSpPr>
            <a:spLocks noGrp="1"/>
          </p:cNvSpPr>
          <p:nvPr>
            <p:ph idx="1"/>
          </p:nvPr>
        </p:nvSpPr>
        <p:spPr>
          <a:xfrm>
            <a:off x="381000" y="990600"/>
            <a:ext cx="11430000" cy="5257800"/>
          </a:xfrm>
        </p:spPr>
        <p:txBody>
          <a:bodyPr/>
          <a:lstStyle/>
          <a:p>
            <a:pPr marL="0" indent="0">
              <a:lnSpc>
                <a:spcPct val="120000"/>
              </a:lnSpc>
              <a:spcBef>
                <a:spcPts val="0"/>
              </a:spcBef>
              <a:buNone/>
            </a:pPr>
            <a:r>
              <a:rPr lang="en-IN" sz="2200" dirty="0"/>
              <a:t>ROC – Plot of </a:t>
            </a:r>
            <a:r>
              <a:rPr lang="en-IN" sz="2200" u="sng" dirty="0"/>
              <a:t>True Positive Rate</a:t>
            </a:r>
            <a:r>
              <a:rPr lang="en-IN" sz="2200" dirty="0"/>
              <a:t> vs </a:t>
            </a:r>
            <a:r>
              <a:rPr lang="en-IN" sz="2200" u="sng" dirty="0"/>
              <a:t>False Positive Rate</a:t>
            </a:r>
            <a:r>
              <a:rPr lang="en-IN" sz="2200" dirty="0"/>
              <a:t>, i.e., </a:t>
            </a:r>
            <a:r>
              <a:rPr lang="en-IN" sz="2200" b="1" dirty="0"/>
              <a:t>Sensitivity</a:t>
            </a:r>
            <a:r>
              <a:rPr lang="en-IN" sz="2200" dirty="0"/>
              <a:t> vs </a:t>
            </a:r>
            <a:r>
              <a:rPr lang="en-IN" sz="2200" b="1" dirty="0"/>
              <a:t>1-Specificity</a:t>
            </a:r>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marL="0" indent="0">
              <a:lnSpc>
                <a:spcPct val="120000"/>
              </a:lnSpc>
              <a:spcBef>
                <a:spcPts val="0"/>
              </a:spcBef>
              <a:buNone/>
            </a:pPr>
            <a:endParaRPr lang="en-IN" sz="2200" dirty="0"/>
          </a:p>
          <a:p>
            <a:pPr>
              <a:lnSpc>
                <a:spcPct val="120000"/>
              </a:lnSpc>
              <a:spcBef>
                <a:spcPts val="0"/>
              </a:spcBef>
            </a:pPr>
            <a:r>
              <a:rPr lang="en-IN" sz="2200" b="1" u="sng" dirty="0"/>
              <a:t>Actual</a:t>
            </a:r>
            <a:r>
              <a:rPr lang="en-IN" sz="2200" dirty="0"/>
              <a:t> Counts</a:t>
            </a:r>
          </a:p>
          <a:p>
            <a:pPr lvl="1">
              <a:lnSpc>
                <a:spcPct val="120000"/>
              </a:lnSpc>
              <a:spcBef>
                <a:spcPts val="0"/>
              </a:spcBef>
            </a:pPr>
            <a:r>
              <a:rPr lang="en-IN" sz="2200" dirty="0"/>
              <a:t>Without CHD (</a:t>
            </a:r>
            <a:r>
              <a:rPr lang="en-IN" sz="2200" b="1" dirty="0"/>
              <a:t>Negatives</a:t>
            </a:r>
            <a:r>
              <a:rPr lang="en-IN" sz="2200" dirty="0"/>
              <a:t>): 	922</a:t>
            </a:r>
          </a:p>
          <a:p>
            <a:pPr lvl="1">
              <a:lnSpc>
                <a:spcPct val="120000"/>
              </a:lnSpc>
              <a:spcBef>
                <a:spcPts val="0"/>
              </a:spcBef>
            </a:pPr>
            <a:r>
              <a:rPr lang="en-IN" sz="2200" dirty="0">
                <a:solidFill>
                  <a:srgbClr val="C00000"/>
                </a:solidFill>
              </a:rPr>
              <a:t>With CHD (</a:t>
            </a:r>
            <a:r>
              <a:rPr lang="en-IN" sz="2200" b="1" dirty="0">
                <a:solidFill>
                  <a:srgbClr val="C00000"/>
                </a:solidFill>
              </a:rPr>
              <a:t>Positives</a:t>
            </a:r>
            <a:r>
              <a:rPr lang="en-IN" sz="2200" dirty="0">
                <a:solidFill>
                  <a:srgbClr val="C00000"/>
                </a:solidFill>
              </a:rPr>
              <a:t>):	170</a:t>
            </a:r>
          </a:p>
        </p:txBody>
      </p:sp>
      <p:graphicFrame>
        <p:nvGraphicFramePr>
          <p:cNvPr id="4" name="Table 3"/>
          <p:cNvGraphicFramePr>
            <a:graphicFrameLocks noGrp="1"/>
          </p:cNvGraphicFramePr>
          <p:nvPr/>
        </p:nvGraphicFramePr>
        <p:xfrm>
          <a:off x="381000" y="1447800"/>
          <a:ext cx="11429999" cy="2372360"/>
        </p:xfrm>
        <a:graphic>
          <a:graphicData uri="http://schemas.openxmlformats.org/drawingml/2006/table">
            <a:tbl>
              <a:tblPr firstRow="1" bandRow="1">
                <a:tableStyleId>{073A0DAA-6AF3-43AB-8588-CEC1D06C72B9}</a:tableStyleId>
              </a:tblPr>
              <a:tblGrid>
                <a:gridCol w="4876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764267">
                  <a:extLst>
                    <a:ext uri="{9D8B030D-6E8A-4147-A177-3AD203B41FA5}">
                      <a16:colId xmlns:a16="http://schemas.microsoft.com/office/drawing/2014/main" val="20003"/>
                    </a:ext>
                  </a:extLst>
                </a:gridCol>
                <a:gridCol w="1664732">
                  <a:extLst>
                    <a:ext uri="{9D8B030D-6E8A-4147-A177-3AD203B41FA5}">
                      <a16:colId xmlns:a16="http://schemas.microsoft.com/office/drawing/2014/main" val="20004"/>
                    </a:ext>
                  </a:extLst>
                </a:gridCol>
              </a:tblGrid>
              <a:tr h="370840">
                <a:tc>
                  <a:txBody>
                    <a:bodyPr/>
                    <a:lstStyle/>
                    <a:p>
                      <a:r>
                        <a:rPr lang="en-IN" b="0" i="0" dirty="0">
                          <a:latin typeface="Arial" panose="020B0604020202020204" pitchFamily="34" charset="0"/>
                        </a:rPr>
                        <a:t>Probability Threshold for Discriminating</a:t>
                      </a:r>
                      <a:r>
                        <a:rPr lang="en-IN" b="0" i="0" baseline="0" dirty="0">
                          <a:latin typeface="Arial" panose="020B0604020202020204" pitchFamily="34" charset="0"/>
                        </a:rPr>
                        <a:t> Between </a:t>
                      </a:r>
                      <a:r>
                        <a:rPr lang="en-IN" b="0" i="0" baseline="0" dirty="0">
                          <a:solidFill>
                            <a:srgbClr val="FFFF00"/>
                          </a:solidFill>
                          <a:latin typeface="Arial" panose="020B0604020202020204" pitchFamily="34" charset="0"/>
                        </a:rPr>
                        <a:t>High Risk </a:t>
                      </a:r>
                      <a:r>
                        <a:rPr lang="en-IN" b="0" i="0" baseline="0" dirty="0">
                          <a:latin typeface="Arial" panose="020B0604020202020204" pitchFamily="34" charset="0"/>
                        </a:rPr>
                        <a:t>and </a:t>
                      </a:r>
                      <a:r>
                        <a:rPr lang="en-IN" b="0" i="0" baseline="0" dirty="0">
                          <a:solidFill>
                            <a:srgbClr val="FFFF00"/>
                          </a:solidFill>
                          <a:latin typeface="Arial" panose="020B0604020202020204" pitchFamily="34" charset="0"/>
                        </a:rPr>
                        <a:t>Low Risk </a:t>
                      </a:r>
                      <a:r>
                        <a:rPr lang="en-IN" b="0" i="0" baseline="0" dirty="0">
                          <a:latin typeface="Arial" panose="020B0604020202020204" pitchFamily="34" charset="0"/>
                        </a:rPr>
                        <a:t>of Having Ten Year CHD</a:t>
                      </a:r>
                      <a:endParaRPr lang="en-IN" b="0" i="0" dirty="0">
                        <a:latin typeface="Arial" panose="020B0604020202020204" pitchFamily="34" charset="0"/>
                      </a:endParaRPr>
                    </a:p>
                  </a:txBody>
                  <a:tcPr/>
                </a:tc>
                <a:tc>
                  <a:txBody>
                    <a:bodyPr/>
                    <a:lstStyle/>
                    <a:p>
                      <a:r>
                        <a:rPr lang="en-IN" b="0" i="0" dirty="0">
                          <a:latin typeface="Arial" panose="020B0604020202020204" pitchFamily="34" charset="0"/>
                        </a:rPr>
                        <a:t>True Positives</a:t>
                      </a:r>
                    </a:p>
                  </a:txBody>
                  <a:tcPr/>
                </a:tc>
                <a:tc>
                  <a:txBody>
                    <a:bodyPr/>
                    <a:lstStyle/>
                    <a:p>
                      <a:r>
                        <a:rPr lang="en-IN" b="0" i="0" dirty="0">
                          <a:latin typeface="Arial" panose="020B0604020202020204" pitchFamily="34" charset="0"/>
                        </a:rPr>
                        <a:t>False Positives</a:t>
                      </a:r>
                    </a:p>
                  </a:txBody>
                  <a:tcPr/>
                </a:tc>
                <a:tc>
                  <a:txBody>
                    <a:bodyPr/>
                    <a:lstStyle/>
                    <a:p>
                      <a:r>
                        <a:rPr lang="en-IN" b="0" i="0" dirty="0">
                          <a:latin typeface="Arial" panose="020B0604020202020204" pitchFamily="34" charset="0"/>
                        </a:rPr>
                        <a:t>True Negatives</a:t>
                      </a:r>
                    </a:p>
                  </a:txBody>
                  <a:tcPr/>
                </a:tc>
                <a:tc>
                  <a:txBody>
                    <a:bodyPr/>
                    <a:lstStyle/>
                    <a:p>
                      <a:r>
                        <a:rPr lang="en-IN" b="0" i="0" dirty="0">
                          <a:latin typeface="Arial" panose="020B0604020202020204" pitchFamily="34" charset="0"/>
                        </a:rPr>
                        <a:t>False Negatives</a:t>
                      </a:r>
                    </a:p>
                  </a:txBody>
                  <a:tcPr/>
                </a:tc>
                <a:extLst>
                  <a:ext uri="{0D108BD9-81ED-4DB2-BD59-A6C34878D82A}">
                    <a16:rowId xmlns:a16="http://schemas.microsoft.com/office/drawing/2014/main" val="10000"/>
                  </a:ext>
                </a:extLst>
              </a:tr>
              <a:tr h="370840">
                <a:tc>
                  <a:txBody>
                    <a:bodyPr/>
                    <a:lstStyle/>
                    <a:p>
                      <a:pPr algn="ctr"/>
                      <a:r>
                        <a:rPr lang="en-IN" b="0" i="0" dirty="0">
                          <a:latin typeface="Arial" panose="020B0604020202020204" pitchFamily="34" charset="0"/>
                        </a:rPr>
                        <a:t>0.9</a:t>
                      </a:r>
                    </a:p>
                  </a:txBody>
                  <a:tcPr/>
                </a:tc>
                <a:tc>
                  <a:txBody>
                    <a:bodyPr/>
                    <a:lstStyle/>
                    <a:p>
                      <a:pPr algn="ctr"/>
                      <a:r>
                        <a:rPr lang="en-IN" b="0" i="0" dirty="0">
                          <a:solidFill>
                            <a:srgbClr val="C00000"/>
                          </a:solidFill>
                          <a:latin typeface="Arial" panose="020B0604020202020204" pitchFamily="34" charset="0"/>
                        </a:rPr>
                        <a:t>0</a:t>
                      </a:r>
                    </a:p>
                  </a:txBody>
                  <a:tcPr/>
                </a:tc>
                <a:tc>
                  <a:txBody>
                    <a:bodyPr/>
                    <a:lstStyle/>
                    <a:p>
                      <a:pPr algn="ctr"/>
                      <a:r>
                        <a:rPr lang="en-IN" b="0" i="0" dirty="0">
                          <a:latin typeface="Arial" panose="020B0604020202020204" pitchFamily="34" charset="0"/>
                        </a:rPr>
                        <a:t>0</a:t>
                      </a:r>
                    </a:p>
                  </a:txBody>
                  <a:tcPr/>
                </a:tc>
                <a:tc>
                  <a:txBody>
                    <a:bodyPr/>
                    <a:lstStyle/>
                    <a:p>
                      <a:pPr algn="ctr"/>
                      <a:r>
                        <a:rPr lang="en-IN" b="0" i="0" dirty="0">
                          <a:latin typeface="Arial" panose="020B0604020202020204" pitchFamily="34" charset="0"/>
                        </a:rPr>
                        <a:t>922</a:t>
                      </a:r>
                    </a:p>
                  </a:txBody>
                  <a:tcPr/>
                </a:tc>
                <a:tc>
                  <a:txBody>
                    <a:bodyPr/>
                    <a:lstStyle/>
                    <a:p>
                      <a:pPr algn="ctr"/>
                      <a:r>
                        <a:rPr lang="en-IN" b="0" i="0" dirty="0">
                          <a:solidFill>
                            <a:srgbClr val="C00000"/>
                          </a:solidFill>
                          <a:latin typeface="Arial" panose="020B0604020202020204" pitchFamily="34" charset="0"/>
                        </a:rPr>
                        <a:t>170</a:t>
                      </a:r>
                    </a:p>
                  </a:txBody>
                  <a:tcPr/>
                </a:tc>
                <a:extLst>
                  <a:ext uri="{0D108BD9-81ED-4DB2-BD59-A6C34878D82A}">
                    <a16:rowId xmlns:a16="http://schemas.microsoft.com/office/drawing/2014/main" val="10001"/>
                  </a:ext>
                </a:extLst>
              </a:tr>
              <a:tr h="370840">
                <a:tc>
                  <a:txBody>
                    <a:bodyPr/>
                    <a:lstStyle/>
                    <a:p>
                      <a:pPr algn="ctr"/>
                      <a:r>
                        <a:rPr lang="en-IN" b="0" i="0" dirty="0">
                          <a:latin typeface="Arial" panose="020B0604020202020204" pitchFamily="34" charset="0"/>
                        </a:rPr>
                        <a:t>0.7</a:t>
                      </a:r>
                    </a:p>
                  </a:txBody>
                  <a:tcPr/>
                </a:tc>
                <a:tc>
                  <a:txBody>
                    <a:bodyPr/>
                    <a:lstStyle/>
                    <a:p>
                      <a:pPr algn="ctr"/>
                      <a:r>
                        <a:rPr lang="en-IN" b="0" i="0" dirty="0">
                          <a:solidFill>
                            <a:srgbClr val="C00000"/>
                          </a:solidFill>
                          <a:latin typeface="Arial" panose="020B0604020202020204" pitchFamily="34" charset="0"/>
                        </a:rPr>
                        <a:t>1</a:t>
                      </a:r>
                    </a:p>
                  </a:txBody>
                  <a:tcPr/>
                </a:tc>
                <a:tc>
                  <a:txBody>
                    <a:bodyPr/>
                    <a:lstStyle/>
                    <a:p>
                      <a:pPr algn="ctr"/>
                      <a:r>
                        <a:rPr lang="en-IN" b="0" i="0" dirty="0">
                          <a:latin typeface="Arial" panose="020B0604020202020204" pitchFamily="34" charset="0"/>
                        </a:rPr>
                        <a:t>1</a:t>
                      </a:r>
                    </a:p>
                  </a:txBody>
                  <a:tcPr/>
                </a:tc>
                <a:tc>
                  <a:txBody>
                    <a:bodyPr/>
                    <a:lstStyle/>
                    <a:p>
                      <a:pPr algn="ctr"/>
                      <a:r>
                        <a:rPr lang="en-IN" b="0" i="0" dirty="0">
                          <a:latin typeface="Arial" panose="020B0604020202020204" pitchFamily="34" charset="0"/>
                        </a:rPr>
                        <a:t>921</a:t>
                      </a:r>
                    </a:p>
                  </a:txBody>
                  <a:tcPr/>
                </a:tc>
                <a:tc>
                  <a:txBody>
                    <a:bodyPr/>
                    <a:lstStyle/>
                    <a:p>
                      <a:pPr algn="ctr"/>
                      <a:r>
                        <a:rPr lang="en-IN" b="0" i="0" dirty="0">
                          <a:solidFill>
                            <a:srgbClr val="C00000"/>
                          </a:solidFill>
                          <a:latin typeface="Arial" panose="020B0604020202020204" pitchFamily="34" charset="0"/>
                        </a:rPr>
                        <a:t>169</a:t>
                      </a:r>
                    </a:p>
                  </a:txBody>
                  <a:tcPr/>
                </a:tc>
                <a:extLst>
                  <a:ext uri="{0D108BD9-81ED-4DB2-BD59-A6C34878D82A}">
                    <a16:rowId xmlns:a16="http://schemas.microsoft.com/office/drawing/2014/main" val="10002"/>
                  </a:ext>
                </a:extLst>
              </a:tr>
              <a:tr h="370840">
                <a:tc>
                  <a:txBody>
                    <a:bodyPr/>
                    <a:lstStyle/>
                    <a:p>
                      <a:pPr algn="ctr"/>
                      <a:r>
                        <a:rPr lang="en-IN" b="0" i="0" dirty="0">
                          <a:latin typeface="Arial" panose="020B0604020202020204" pitchFamily="34" charset="0"/>
                        </a:rPr>
                        <a:t>0.5</a:t>
                      </a:r>
                    </a:p>
                  </a:txBody>
                  <a:tcPr/>
                </a:tc>
                <a:tc>
                  <a:txBody>
                    <a:bodyPr/>
                    <a:lstStyle/>
                    <a:p>
                      <a:pPr algn="ctr"/>
                      <a:r>
                        <a:rPr lang="en-IN" b="0" i="0" dirty="0">
                          <a:solidFill>
                            <a:srgbClr val="C00000"/>
                          </a:solidFill>
                          <a:latin typeface="Arial" panose="020B0604020202020204" pitchFamily="34" charset="0"/>
                        </a:rPr>
                        <a:t>13</a:t>
                      </a:r>
                    </a:p>
                  </a:txBody>
                  <a:tcPr/>
                </a:tc>
                <a:tc>
                  <a:txBody>
                    <a:bodyPr/>
                    <a:lstStyle/>
                    <a:p>
                      <a:pPr algn="ctr"/>
                      <a:r>
                        <a:rPr lang="en-IN" b="0" i="0" dirty="0">
                          <a:latin typeface="Arial" panose="020B0604020202020204" pitchFamily="34" charset="0"/>
                        </a:rPr>
                        <a:t>6</a:t>
                      </a:r>
                    </a:p>
                  </a:txBody>
                  <a:tcPr/>
                </a:tc>
                <a:tc>
                  <a:txBody>
                    <a:bodyPr/>
                    <a:lstStyle/>
                    <a:p>
                      <a:pPr algn="ctr"/>
                      <a:r>
                        <a:rPr lang="en-IN" b="0" i="0" dirty="0">
                          <a:latin typeface="Arial" panose="020B0604020202020204" pitchFamily="34" charset="0"/>
                        </a:rPr>
                        <a:t>916</a:t>
                      </a:r>
                    </a:p>
                  </a:txBody>
                  <a:tcPr/>
                </a:tc>
                <a:tc>
                  <a:txBody>
                    <a:bodyPr/>
                    <a:lstStyle/>
                    <a:p>
                      <a:pPr algn="ctr"/>
                      <a:r>
                        <a:rPr lang="en-IN" b="0" i="0" dirty="0">
                          <a:solidFill>
                            <a:srgbClr val="C00000"/>
                          </a:solidFill>
                          <a:latin typeface="Arial" panose="020B0604020202020204" pitchFamily="34" charset="0"/>
                        </a:rPr>
                        <a:t>157</a:t>
                      </a:r>
                    </a:p>
                  </a:txBody>
                  <a:tcPr/>
                </a:tc>
                <a:extLst>
                  <a:ext uri="{0D108BD9-81ED-4DB2-BD59-A6C34878D82A}">
                    <a16:rowId xmlns:a16="http://schemas.microsoft.com/office/drawing/2014/main" val="10003"/>
                  </a:ext>
                </a:extLst>
              </a:tr>
              <a:tr h="370840">
                <a:tc>
                  <a:txBody>
                    <a:bodyPr/>
                    <a:lstStyle/>
                    <a:p>
                      <a:pPr algn="ctr"/>
                      <a:r>
                        <a:rPr lang="en-IN" b="0" i="0" dirty="0">
                          <a:latin typeface="Arial" panose="020B0604020202020204" pitchFamily="34" charset="0"/>
                        </a:rPr>
                        <a:t>0.3</a:t>
                      </a:r>
                    </a:p>
                  </a:txBody>
                  <a:tcPr/>
                </a:tc>
                <a:tc>
                  <a:txBody>
                    <a:bodyPr/>
                    <a:lstStyle/>
                    <a:p>
                      <a:pPr algn="ctr"/>
                      <a:r>
                        <a:rPr lang="en-IN" b="0" i="0" dirty="0">
                          <a:solidFill>
                            <a:srgbClr val="C00000"/>
                          </a:solidFill>
                          <a:latin typeface="Arial" panose="020B0604020202020204" pitchFamily="34" charset="0"/>
                        </a:rPr>
                        <a:t>45</a:t>
                      </a:r>
                    </a:p>
                  </a:txBody>
                  <a:tcPr/>
                </a:tc>
                <a:tc>
                  <a:txBody>
                    <a:bodyPr/>
                    <a:lstStyle/>
                    <a:p>
                      <a:pPr algn="ctr"/>
                      <a:r>
                        <a:rPr lang="en-IN" b="0" i="0" dirty="0">
                          <a:latin typeface="Arial" panose="020B0604020202020204" pitchFamily="34" charset="0"/>
                        </a:rPr>
                        <a:t>80</a:t>
                      </a:r>
                    </a:p>
                  </a:txBody>
                  <a:tcPr/>
                </a:tc>
                <a:tc>
                  <a:txBody>
                    <a:bodyPr/>
                    <a:lstStyle/>
                    <a:p>
                      <a:pPr algn="ctr"/>
                      <a:r>
                        <a:rPr lang="en-IN" b="0" i="0" dirty="0">
                          <a:latin typeface="Arial" panose="020B0604020202020204" pitchFamily="34" charset="0"/>
                        </a:rPr>
                        <a:t>842</a:t>
                      </a:r>
                    </a:p>
                  </a:txBody>
                  <a:tcPr/>
                </a:tc>
                <a:tc>
                  <a:txBody>
                    <a:bodyPr/>
                    <a:lstStyle/>
                    <a:p>
                      <a:pPr algn="ctr"/>
                      <a:r>
                        <a:rPr lang="en-IN" b="0" i="0" dirty="0">
                          <a:solidFill>
                            <a:srgbClr val="C00000"/>
                          </a:solidFill>
                          <a:latin typeface="Arial" panose="020B0604020202020204" pitchFamily="34" charset="0"/>
                        </a:rPr>
                        <a:t>125</a:t>
                      </a:r>
                    </a:p>
                  </a:txBody>
                  <a:tcPr/>
                </a:tc>
                <a:extLst>
                  <a:ext uri="{0D108BD9-81ED-4DB2-BD59-A6C34878D82A}">
                    <a16:rowId xmlns:a16="http://schemas.microsoft.com/office/drawing/2014/main" val="10004"/>
                  </a:ext>
                </a:extLst>
              </a:tr>
              <a:tr h="370840">
                <a:tc>
                  <a:txBody>
                    <a:bodyPr/>
                    <a:lstStyle/>
                    <a:p>
                      <a:pPr algn="ctr"/>
                      <a:r>
                        <a:rPr lang="en-IN" b="0" i="0" dirty="0">
                          <a:latin typeface="Arial" panose="020B0604020202020204" pitchFamily="34" charset="0"/>
                        </a:rPr>
                        <a:t>0.1</a:t>
                      </a:r>
                    </a:p>
                  </a:txBody>
                  <a:tcPr/>
                </a:tc>
                <a:tc>
                  <a:txBody>
                    <a:bodyPr/>
                    <a:lstStyle/>
                    <a:p>
                      <a:pPr algn="ctr"/>
                      <a:r>
                        <a:rPr lang="en-IN" b="0" i="0" dirty="0">
                          <a:solidFill>
                            <a:srgbClr val="C00000"/>
                          </a:solidFill>
                          <a:latin typeface="Arial" panose="020B0604020202020204" pitchFamily="34" charset="0"/>
                        </a:rPr>
                        <a:t>139</a:t>
                      </a:r>
                    </a:p>
                  </a:txBody>
                  <a:tcPr/>
                </a:tc>
                <a:tc>
                  <a:txBody>
                    <a:bodyPr/>
                    <a:lstStyle/>
                    <a:p>
                      <a:pPr algn="ctr"/>
                      <a:r>
                        <a:rPr lang="en-IN" b="0" i="0" dirty="0">
                          <a:latin typeface="Arial" panose="020B0604020202020204" pitchFamily="34" charset="0"/>
                        </a:rPr>
                        <a:t>473</a:t>
                      </a:r>
                    </a:p>
                  </a:txBody>
                  <a:tcPr/>
                </a:tc>
                <a:tc>
                  <a:txBody>
                    <a:bodyPr/>
                    <a:lstStyle/>
                    <a:p>
                      <a:pPr algn="ctr"/>
                      <a:r>
                        <a:rPr lang="en-IN" b="0" i="0" dirty="0">
                          <a:latin typeface="Arial" panose="020B0604020202020204" pitchFamily="34" charset="0"/>
                        </a:rPr>
                        <a:t>449</a:t>
                      </a:r>
                    </a:p>
                  </a:txBody>
                  <a:tcPr/>
                </a:tc>
                <a:tc>
                  <a:txBody>
                    <a:bodyPr/>
                    <a:lstStyle/>
                    <a:p>
                      <a:pPr algn="ctr"/>
                      <a:r>
                        <a:rPr lang="en-IN" b="0" i="0" dirty="0">
                          <a:solidFill>
                            <a:srgbClr val="C00000"/>
                          </a:solidFill>
                          <a:latin typeface="Arial" panose="020B0604020202020204" pitchFamily="34" charset="0"/>
                        </a:rPr>
                        <a:t>31</a:t>
                      </a:r>
                    </a:p>
                  </a:txBody>
                  <a:tcPr/>
                </a:tc>
                <a:extLst>
                  <a:ext uri="{0D108BD9-81ED-4DB2-BD59-A6C34878D82A}">
                    <a16:rowId xmlns:a16="http://schemas.microsoft.com/office/drawing/2014/main" val="10005"/>
                  </a:ext>
                </a:extLst>
              </a:tr>
            </a:tbl>
          </a:graphicData>
        </a:graphic>
      </p:graphicFrame>
      <p:cxnSp>
        <p:nvCxnSpPr>
          <p:cNvPr id="10" name="Straight Connector 9"/>
          <p:cNvCxnSpPr>
            <a:cxnSpLocks/>
          </p:cNvCxnSpPr>
          <p:nvPr/>
        </p:nvCxnSpPr>
        <p:spPr>
          <a:xfrm flipH="1">
            <a:off x="5562600" y="4216400"/>
            <a:ext cx="1981200" cy="632195"/>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cxnSpLocks/>
          </p:cNvCxnSpPr>
          <p:nvPr/>
        </p:nvCxnSpPr>
        <p:spPr>
          <a:xfrm flipH="1">
            <a:off x="5562600" y="4216400"/>
            <a:ext cx="3657600" cy="632195"/>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cxnSpLocks/>
            <a:stCxn id="4" idx="2"/>
          </p:cNvCxnSpPr>
          <p:nvPr/>
        </p:nvCxnSpPr>
        <p:spPr>
          <a:xfrm flipH="1">
            <a:off x="5562601" y="3820160"/>
            <a:ext cx="533398" cy="136144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7" name="Straight Connector 16"/>
          <p:cNvCxnSpPr>
            <a:cxnSpLocks/>
          </p:cNvCxnSpPr>
          <p:nvPr/>
        </p:nvCxnSpPr>
        <p:spPr>
          <a:xfrm flipH="1">
            <a:off x="5562600" y="4216400"/>
            <a:ext cx="5486400" cy="96520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pic>
        <p:nvPicPr>
          <p:cNvPr id="24" name="Picture 23">
            <a:extLst>
              <a:ext uri="{FF2B5EF4-FFF2-40B4-BE49-F238E27FC236}">
                <a16:creationId xmlns:a16="http://schemas.microsoft.com/office/drawing/2014/main" id="{384A99BB-8AE0-CF40-BFD2-3F604D3B4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701" y="4848595"/>
            <a:ext cx="3886201" cy="1058527"/>
          </a:xfrm>
          <a:prstGeom prst="rect">
            <a:avLst/>
          </a:prstGeom>
        </p:spPr>
      </p:pic>
      <p:sp>
        <p:nvSpPr>
          <p:cNvPr id="12" name="Slide Number Placeholder 1">
            <a:extLst>
              <a:ext uri="{FF2B5EF4-FFF2-40B4-BE49-F238E27FC236}">
                <a16:creationId xmlns:a16="http://schemas.microsoft.com/office/drawing/2014/main" id="{04004482-E86A-2A4E-B940-19D6A1B0B729}"/>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3" name="Google Shape;306;p15">
            <a:extLst>
              <a:ext uri="{FF2B5EF4-FFF2-40B4-BE49-F238E27FC236}">
                <a16:creationId xmlns:a16="http://schemas.microsoft.com/office/drawing/2014/main" id="{A76B361D-C757-5849-9367-1CCAB891146C}"/>
              </a:ext>
            </a:extLst>
          </p:cNvPr>
          <p:cNvSpPr txBox="1"/>
          <p:nvPr/>
        </p:nvSpPr>
        <p:spPr>
          <a:xfrm>
            <a:off x="246743" y="6585118"/>
            <a:ext cx="11572724" cy="285078"/>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“For every reason it’s not possible, there are hundreds of people who have faced the same circumstances and succeeded.”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Jack Canfield</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234800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22" presetClass="entr" presetSubtype="2"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ROC Curves and AUC</a:t>
            </a:r>
          </a:p>
        </p:txBody>
      </p:sp>
      <p:sp>
        <p:nvSpPr>
          <p:cNvPr id="3" name="Content Placeholder 2"/>
          <p:cNvSpPr>
            <a:spLocks noGrp="1"/>
          </p:cNvSpPr>
          <p:nvPr>
            <p:ph idx="1"/>
          </p:nvPr>
        </p:nvSpPr>
        <p:spPr>
          <a:xfrm>
            <a:off x="225778" y="990600"/>
            <a:ext cx="11661422" cy="5257800"/>
          </a:xfrm>
        </p:spPr>
        <p:txBody>
          <a:bodyPr/>
          <a:lstStyle/>
          <a:p>
            <a:pPr marL="0" indent="0">
              <a:lnSpc>
                <a:spcPct val="120000"/>
              </a:lnSpc>
              <a:spcBef>
                <a:spcPts val="0"/>
              </a:spcBef>
              <a:buNone/>
            </a:pPr>
            <a:r>
              <a:rPr lang="en-IN" sz="2200" dirty="0"/>
              <a:t>ROC – Plot of </a:t>
            </a:r>
            <a:r>
              <a:rPr lang="en-IN" sz="2200" u="sng" dirty="0"/>
              <a:t>True Positive Rate</a:t>
            </a:r>
            <a:r>
              <a:rPr lang="en-IN" sz="2200" dirty="0"/>
              <a:t> vs </a:t>
            </a:r>
            <a:r>
              <a:rPr lang="en-IN" sz="2200" u="sng" dirty="0"/>
              <a:t>False Positive Rate</a:t>
            </a:r>
            <a:r>
              <a:rPr lang="en-IN" sz="2200" dirty="0"/>
              <a:t>, i.e., </a:t>
            </a:r>
            <a:r>
              <a:rPr lang="en-IN" sz="2200" b="1" dirty="0"/>
              <a:t>Sensitivity</a:t>
            </a:r>
            <a:r>
              <a:rPr lang="en-IN" sz="2200" dirty="0"/>
              <a:t> vs </a:t>
            </a:r>
            <a:r>
              <a:rPr lang="en-IN" sz="2200" b="1" dirty="0"/>
              <a:t>1-Specificity</a:t>
            </a:r>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endParaRPr lang="en-IN" sz="2200" dirty="0"/>
          </a:p>
          <a:p>
            <a:pPr>
              <a:lnSpc>
                <a:spcPct val="120000"/>
              </a:lnSpc>
              <a:spcBef>
                <a:spcPts val="0"/>
              </a:spcBef>
            </a:pPr>
            <a:r>
              <a:rPr lang="en-IN" sz="2200" b="1" u="sng" dirty="0"/>
              <a:t>Actual</a:t>
            </a:r>
            <a:r>
              <a:rPr lang="en-IN" sz="2200" dirty="0"/>
              <a:t> Counts</a:t>
            </a:r>
          </a:p>
          <a:p>
            <a:pPr lvl="1">
              <a:lnSpc>
                <a:spcPct val="120000"/>
              </a:lnSpc>
              <a:spcBef>
                <a:spcPts val="0"/>
              </a:spcBef>
            </a:pPr>
            <a:r>
              <a:rPr lang="en-IN" sz="2200" dirty="0"/>
              <a:t>Without CHD (</a:t>
            </a:r>
            <a:r>
              <a:rPr lang="en-IN" sz="2200" b="1" dirty="0"/>
              <a:t>Negatives</a:t>
            </a:r>
            <a:r>
              <a:rPr lang="en-IN" sz="2200" dirty="0"/>
              <a:t>): 	922</a:t>
            </a:r>
          </a:p>
          <a:p>
            <a:pPr lvl="1">
              <a:lnSpc>
                <a:spcPct val="120000"/>
              </a:lnSpc>
              <a:spcBef>
                <a:spcPts val="0"/>
              </a:spcBef>
            </a:pPr>
            <a:r>
              <a:rPr lang="en-IN" sz="2200" dirty="0">
                <a:solidFill>
                  <a:srgbClr val="C00000"/>
                </a:solidFill>
              </a:rPr>
              <a:t>With CHD (</a:t>
            </a:r>
            <a:r>
              <a:rPr lang="en-IN" sz="2200" b="1" dirty="0">
                <a:solidFill>
                  <a:srgbClr val="C00000"/>
                </a:solidFill>
              </a:rPr>
              <a:t>Positives</a:t>
            </a:r>
            <a:r>
              <a:rPr lang="en-IN" sz="2200" dirty="0">
                <a:solidFill>
                  <a:srgbClr val="C00000"/>
                </a:solidFill>
              </a:rPr>
              <a:t>):	170</a:t>
            </a:r>
          </a:p>
        </p:txBody>
      </p:sp>
      <p:graphicFrame>
        <p:nvGraphicFramePr>
          <p:cNvPr id="4" name="Table 3"/>
          <p:cNvGraphicFramePr>
            <a:graphicFrameLocks noGrp="1"/>
          </p:cNvGraphicFramePr>
          <p:nvPr/>
        </p:nvGraphicFramePr>
        <p:xfrm>
          <a:off x="225778" y="1803400"/>
          <a:ext cx="11661420" cy="2372360"/>
        </p:xfrm>
        <a:graphic>
          <a:graphicData uri="http://schemas.openxmlformats.org/drawingml/2006/table">
            <a:tbl>
              <a:tblPr firstRow="1" bandRow="1">
                <a:tableStyleId>{073A0DAA-6AF3-43AB-8588-CEC1D06C72B9}</a:tableStyleId>
              </a:tblPr>
              <a:tblGrid>
                <a:gridCol w="4910072">
                  <a:extLst>
                    <a:ext uri="{9D8B030D-6E8A-4147-A177-3AD203B41FA5}">
                      <a16:colId xmlns:a16="http://schemas.microsoft.com/office/drawing/2014/main" val="20000"/>
                    </a:ext>
                  </a:extLst>
                </a:gridCol>
                <a:gridCol w="1917997">
                  <a:extLst>
                    <a:ext uri="{9D8B030D-6E8A-4147-A177-3AD203B41FA5}">
                      <a16:colId xmlns:a16="http://schemas.microsoft.com/office/drawing/2014/main" val="20001"/>
                    </a:ext>
                  </a:extLst>
                </a:gridCol>
                <a:gridCol w="1632953">
                  <a:extLst>
                    <a:ext uri="{9D8B030D-6E8A-4147-A177-3AD203B41FA5}">
                      <a16:colId xmlns:a16="http://schemas.microsoft.com/office/drawing/2014/main" val="20002"/>
                    </a:ext>
                  </a:extLst>
                </a:gridCol>
                <a:gridCol w="1666639">
                  <a:extLst>
                    <a:ext uri="{9D8B030D-6E8A-4147-A177-3AD203B41FA5}">
                      <a16:colId xmlns:a16="http://schemas.microsoft.com/office/drawing/2014/main" val="20003"/>
                    </a:ext>
                  </a:extLst>
                </a:gridCol>
                <a:gridCol w="1533759">
                  <a:extLst>
                    <a:ext uri="{9D8B030D-6E8A-4147-A177-3AD203B41FA5}">
                      <a16:colId xmlns:a16="http://schemas.microsoft.com/office/drawing/2014/main" val="20004"/>
                    </a:ext>
                  </a:extLst>
                </a:gridCol>
              </a:tblGrid>
              <a:tr h="370840">
                <a:tc>
                  <a:txBody>
                    <a:bodyPr/>
                    <a:lstStyle/>
                    <a:p>
                      <a:r>
                        <a:rPr lang="en-IN" b="0" i="0" dirty="0">
                          <a:latin typeface="Arial" panose="020B0604020202020204" pitchFamily="34" charset="0"/>
                        </a:rPr>
                        <a:t>Probability Threshold for Discriminating</a:t>
                      </a:r>
                      <a:r>
                        <a:rPr lang="en-IN" b="0" i="0" baseline="0" dirty="0">
                          <a:latin typeface="Arial" panose="020B0604020202020204" pitchFamily="34" charset="0"/>
                        </a:rPr>
                        <a:t> Between </a:t>
                      </a:r>
                      <a:r>
                        <a:rPr lang="en-IN" b="0" i="0" baseline="0" dirty="0">
                          <a:solidFill>
                            <a:srgbClr val="FFFF00"/>
                          </a:solidFill>
                          <a:latin typeface="Arial" panose="020B0604020202020204" pitchFamily="34" charset="0"/>
                        </a:rPr>
                        <a:t>High Risk </a:t>
                      </a:r>
                      <a:r>
                        <a:rPr lang="en-IN" b="0" i="0" baseline="0" dirty="0">
                          <a:latin typeface="Arial" panose="020B0604020202020204" pitchFamily="34" charset="0"/>
                        </a:rPr>
                        <a:t>and </a:t>
                      </a:r>
                      <a:r>
                        <a:rPr lang="en-IN" b="0" i="0" baseline="0" dirty="0">
                          <a:solidFill>
                            <a:srgbClr val="FFFF00"/>
                          </a:solidFill>
                          <a:latin typeface="Arial" panose="020B0604020202020204" pitchFamily="34" charset="0"/>
                        </a:rPr>
                        <a:t>Low Risk </a:t>
                      </a:r>
                      <a:r>
                        <a:rPr lang="en-IN" b="0" i="0" baseline="0" dirty="0">
                          <a:latin typeface="Arial" panose="020B0604020202020204" pitchFamily="34" charset="0"/>
                        </a:rPr>
                        <a:t>of Having Ten Year CHD</a:t>
                      </a:r>
                      <a:endParaRPr lang="en-IN" b="0" i="0" dirty="0">
                        <a:latin typeface="Arial" panose="020B0604020202020204" pitchFamily="34" charset="0"/>
                      </a:endParaRPr>
                    </a:p>
                  </a:txBody>
                  <a:tcPr/>
                </a:tc>
                <a:tc>
                  <a:txBody>
                    <a:bodyPr/>
                    <a:lstStyle/>
                    <a:p>
                      <a:r>
                        <a:rPr lang="en-IN" b="0" i="0" dirty="0">
                          <a:latin typeface="Arial" panose="020B0604020202020204" pitchFamily="34" charset="0"/>
                        </a:rPr>
                        <a:t>True Positive</a:t>
                      </a:r>
                      <a:r>
                        <a:rPr lang="en-IN" b="0" i="0" baseline="0" dirty="0">
                          <a:latin typeface="Arial" panose="020B0604020202020204" pitchFamily="34" charset="0"/>
                        </a:rPr>
                        <a:t> Rate</a:t>
                      </a:r>
                      <a:endParaRPr lang="en-IN" b="0" i="0" dirty="0">
                        <a:latin typeface="Arial" panose="020B0604020202020204" pitchFamily="34" charset="0"/>
                      </a:endParaRPr>
                    </a:p>
                  </a:txBody>
                  <a:tcPr/>
                </a:tc>
                <a:tc>
                  <a:txBody>
                    <a:bodyPr/>
                    <a:lstStyle/>
                    <a:p>
                      <a:r>
                        <a:rPr lang="en-IN" b="0" i="0" dirty="0">
                          <a:latin typeface="Arial" panose="020B0604020202020204" pitchFamily="34" charset="0"/>
                        </a:rPr>
                        <a:t>False Positive</a:t>
                      </a:r>
                      <a:r>
                        <a:rPr lang="en-IN" b="0" i="0" baseline="0" dirty="0">
                          <a:latin typeface="Arial" panose="020B0604020202020204" pitchFamily="34" charset="0"/>
                        </a:rPr>
                        <a:t> Rate</a:t>
                      </a:r>
                      <a:endParaRPr lang="en-IN" b="0" i="0" dirty="0">
                        <a:latin typeface="Arial" panose="020B0604020202020204" pitchFamily="34" charset="0"/>
                      </a:endParaRPr>
                    </a:p>
                  </a:txBody>
                  <a:tcPr/>
                </a:tc>
                <a:tc>
                  <a:txBody>
                    <a:bodyPr/>
                    <a:lstStyle/>
                    <a:p>
                      <a:r>
                        <a:rPr lang="en-IN" b="0" i="0" dirty="0">
                          <a:latin typeface="Arial" panose="020B0604020202020204" pitchFamily="34" charset="0"/>
                        </a:rPr>
                        <a:t>True Negative</a:t>
                      </a:r>
                      <a:r>
                        <a:rPr lang="en-IN" b="0" i="0" baseline="0" dirty="0">
                          <a:latin typeface="Arial" panose="020B0604020202020204" pitchFamily="34" charset="0"/>
                        </a:rPr>
                        <a:t> Rate</a:t>
                      </a:r>
                      <a:endParaRPr lang="en-IN" b="0" i="0" dirty="0">
                        <a:latin typeface="Arial" panose="020B0604020202020204" pitchFamily="34" charset="0"/>
                      </a:endParaRPr>
                    </a:p>
                  </a:txBody>
                  <a:tcPr/>
                </a:tc>
                <a:tc>
                  <a:txBody>
                    <a:bodyPr/>
                    <a:lstStyle/>
                    <a:p>
                      <a:r>
                        <a:rPr lang="en-IN" b="0" i="0" dirty="0">
                          <a:latin typeface="Arial" panose="020B0604020202020204" pitchFamily="34" charset="0"/>
                        </a:rPr>
                        <a:t>False Negative</a:t>
                      </a:r>
                      <a:r>
                        <a:rPr lang="en-IN" b="0" i="0" baseline="0" dirty="0">
                          <a:latin typeface="Arial" panose="020B0604020202020204" pitchFamily="34" charset="0"/>
                        </a:rPr>
                        <a:t> Rate</a:t>
                      </a:r>
                      <a:endParaRPr lang="en-IN" b="0" i="0" dirty="0">
                        <a:latin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IN" b="0" i="0" dirty="0">
                          <a:latin typeface="Arial" panose="020B0604020202020204" pitchFamily="34" charset="0"/>
                        </a:rPr>
                        <a:t>0.9</a:t>
                      </a:r>
                    </a:p>
                  </a:txBody>
                  <a:tcPr/>
                </a:tc>
                <a:tc>
                  <a:txBody>
                    <a:bodyPr/>
                    <a:lstStyle/>
                    <a:p>
                      <a:pPr algn="ctr"/>
                      <a:r>
                        <a:rPr lang="en-IN" b="0" i="0" dirty="0">
                          <a:solidFill>
                            <a:srgbClr val="C00000"/>
                          </a:solidFill>
                          <a:latin typeface="Arial" panose="020B0604020202020204" pitchFamily="34" charset="0"/>
                        </a:rPr>
                        <a:t>0/170</a:t>
                      </a:r>
                    </a:p>
                  </a:txBody>
                  <a:tcPr/>
                </a:tc>
                <a:tc>
                  <a:txBody>
                    <a:bodyPr/>
                    <a:lstStyle/>
                    <a:p>
                      <a:pPr algn="ctr"/>
                      <a:r>
                        <a:rPr lang="en-IN" b="0" i="0" dirty="0">
                          <a:latin typeface="Arial" panose="020B0604020202020204" pitchFamily="34" charset="0"/>
                        </a:rPr>
                        <a:t>0/922</a:t>
                      </a:r>
                    </a:p>
                  </a:txBody>
                  <a:tcPr/>
                </a:tc>
                <a:tc>
                  <a:txBody>
                    <a:bodyPr/>
                    <a:lstStyle/>
                    <a:p>
                      <a:pPr algn="ctr"/>
                      <a:r>
                        <a:rPr lang="en-IN" b="0" i="0" dirty="0">
                          <a:latin typeface="Arial" panose="020B0604020202020204" pitchFamily="34" charset="0"/>
                        </a:rPr>
                        <a:t>922/922</a:t>
                      </a:r>
                    </a:p>
                  </a:txBody>
                  <a:tcPr/>
                </a:tc>
                <a:tc>
                  <a:txBody>
                    <a:bodyPr/>
                    <a:lstStyle/>
                    <a:p>
                      <a:pPr algn="ctr"/>
                      <a:r>
                        <a:rPr lang="en-IN" b="0" i="0" dirty="0">
                          <a:solidFill>
                            <a:srgbClr val="C00000"/>
                          </a:solidFill>
                          <a:latin typeface="Arial" panose="020B0604020202020204" pitchFamily="34" charset="0"/>
                        </a:rPr>
                        <a:t>170/170</a:t>
                      </a:r>
                    </a:p>
                  </a:txBody>
                  <a:tcPr/>
                </a:tc>
                <a:extLst>
                  <a:ext uri="{0D108BD9-81ED-4DB2-BD59-A6C34878D82A}">
                    <a16:rowId xmlns:a16="http://schemas.microsoft.com/office/drawing/2014/main" val="10001"/>
                  </a:ext>
                </a:extLst>
              </a:tr>
              <a:tr h="370840">
                <a:tc>
                  <a:txBody>
                    <a:bodyPr/>
                    <a:lstStyle/>
                    <a:p>
                      <a:pPr algn="ctr"/>
                      <a:r>
                        <a:rPr lang="en-IN" b="0" i="0" dirty="0">
                          <a:latin typeface="Arial" panose="020B0604020202020204" pitchFamily="34" charset="0"/>
                        </a:rPr>
                        <a:t>0.7</a:t>
                      </a:r>
                    </a:p>
                  </a:txBody>
                  <a:tcPr/>
                </a:tc>
                <a:tc>
                  <a:txBody>
                    <a:bodyPr/>
                    <a:lstStyle/>
                    <a:p>
                      <a:pPr algn="ctr"/>
                      <a:r>
                        <a:rPr lang="en-IN" b="0" i="0" dirty="0">
                          <a:solidFill>
                            <a:srgbClr val="C00000"/>
                          </a:solidFill>
                          <a:latin typeface="Arial" panose="020B0604020202020204" pitchFamily="34" charset="0"/>
                        </a:rPr>
                        <a:t>1/170</a:t>
                      </a:r>
                    </a:p>
                  </a:txBody>
                  <a:tcPr/>
                </a:tc>
                <a:tc>
                  <a:txBody>
                    <a:bodyPr/>
                    <a:lstStyle/>
                    <a:p>
                      <a:pPr algn="ctr"/>
                      <a:r>
                        <a:rPr lang="en-IN" b="0" i="0" dirty="0">
                          <a:latin typeface="Arial" panose="020B0604020202020204" pitchFamily="34" charset="0"/>
                        </a:rPr>
                        <a:t>1/922</a:t>
                      </a:r>
                    </a:p>
                  </a:txBody>
                  <a:tcPr/>
                </a:tc>
                <a:tc>
                  <a:txBody>
                    <a:bodyPr/>
                    <a:lstStyle/>
                    <a:p>
                      <a:pPr algn="ctr"/>
                      <a:r>
                        <a:rPr lang="en-IN" b="0" i="0" dirty="0">
                          <a:latin typeface="Arial" panose="020B0604020202020204" pitchFamily="34" charset="0"/>
                        </a:rPr>
                        <a:t>921/922</a:t>
                      </a:r>
                    </a:p>
                  </a:txBody>
                  <a:tcPr/>
                </a:tc>
                <a:tc>
                  <a:txBody>
                    <a:bodyPr/>
                    <a:lstStyle/>
                    <a:p>
                      <a:pPr algn="ctr"/>
                      <a:r>
                        <a:rPr lang="en-IN" b="0" i="0" dirty="0">
                          <a:solidFill>
                            <a:srgbClr val="C00000"/>
                          </a:solidFill>
                          <a:latin typeface="Arial" panose="020B0604020202020204" pitchFamily="34" charset="0"/>
                        </a:rPr>
                        <a:t>169/170</a:t>
                      </a:r>
                    </a:p>
                  </a:txBody>
                  <a:tcPr/>
                </a:tc>
                <a:extLst>
                  <a:ext uri="{0D108BD9-81ED-4DB2-BD59-A6C34878D82A}">
                    <a16:rowId xmlns:a16="http://schemas.microsoft.com/office/drawing/2014/main" val="10002"/>
                  </a:ext>
                </a:extLst>
              </a:tr>
              <a:tr h="370840">
                <a:tc>
                  <a:txBody>
                    <a:bodyPr/>
                    <a:lstStyle/>
                    <a:p>
                      <a:pPr algn="ctr"/>
                      <a:r>
                        <a:rPr lang="en-IN" b="0" i="0" dirty="0">
                          <a:latin typeface="Arial" panose="020B0604020202020204" pitchFamily="34" charset="0"/>
                        </a:rPr>
                        <a:t>0.5</a:t>
                      </a:r>
                    </a:p>
                  </a:txBody>
                  <a:tcPr/>
                </a:tc>
                <a:tc>
                  <a:txBody>
                    <a:bodyPr/>
                    <a:lstStyle/>
                    <a:p>
                      <a:pPr algn="ctr"/>
                      <a:r>
                        <a:rPr lang="en-IN" b="0" i="0" dirty="0">
                          <a:solidFill>
                            <a:srgbClr val="C00000"/>
                          </a:solidFill>
                          <a:latin typeface="Arial" panose="020B0604020202020204" pitchFamily="34" charset="0"/>
                        </a:rPr>
                        <a:t>13/170</a:t>
                      </a:r>
                    </a:p>
                  </a:txBody>
                  <a:tcPr/>
                </a:tc>
                <a:tc>
                  <a:txBody>
                    <a:bodyPr/>
                    <a:lstStyle/>
                    <a:p>
                      <a:pPr algn="ctr"/>
                      <a:r>
                        <a:rPr lang="en-IN" b="0" i="0" dirty="0">
                          <a:latin typeface="Arial" panose="020B0604020202020204" pitchFamily="34" charset="0"/>
                        </a:rPr>
                        <a:t>6/922</a:t>
                      </a:r>
                    </a:p>
                  </a:txBody>
                  <a:tcPr/>
                </a:tc>
                <a:tc>
                  <a:txBody>
                    <a:bodyPr/>
                    <a:lstStyle/>
                    <a:p>
                      <a:pPr algn="ctr"/>
                      <a:r>
                        <a:rPr lang="en-IN" b="0" i="0" dirty="0">
                          <a:latin typeface="Arial" panose="020B0604020202020204" pitchFamily="34" charset="0"/>
                        </a:rPr>
                        <a:t>916/922</a:t>
                      </a:r>
                    </a:p>
                  </a:txBody>
                  <a:tcPr/>
                </a:tc>
                <a:tc>
                  <a:txBody>
                    <a:bodyPr/>
                    <a:lstStyle/>
                    <a:p>
                      <a:pPr algn="ctr"/>
                      <a:r>
                        <a:rPr lang="en-IN" b="0" i="0" dirty="0">
                          <a:solidFill>
                            <a:srgbClr val="C00000"/>
                          </a:solidFill>
                          <a:latin typeface="Arial" panose="020B0604020202020204" pitchFamily="34" charset="0"/>
                        </a:rPr>
                        <a:t>157/170</a:t>
                      </a:r>
                    </a:p>
                  </a:txBody>
                  <a:tcPr/>
                </a:tc>
                <a:extLst>
                  <a:ext uri="{0D108BD9-81ED-4DB2-BD59-A6C34878D82A}">
                    <a16:rowId xmlns:a16="http://schemas.microsoft.com/office/drawing/2014/main" val="10003"/>
                  </a:ext>
                </a:extLst>
              </a:tr>
              <a:tr h="370840">
                <a:tc>
                  <a:txBody>
                    <a:bodyPr/>
                    <a:lstStyle/>
                    <a:p>
                      <a:pPr algn="ctr"/>
                      <a:r>
                        <a:rPr lang="en-IN" b="0" i="0" dirty="0">
                          <a:latin typeface="Arial" panose="020B0604020202020204" pitchFamily="34" charset="0"/>
                        </a:rPr>
                        <a:t>0.3</a:t>
                      </a:r>
                    </a:p>
                  </a:txBody>
                  <a:tcPr/>
                </a:tc>
                <a:tc>
                  <a:txBody>
                    <a:bodyPr/>
                    <a:lstStyle/>
                    <a:p>
                      <a:pPr algn="ctr"/>
                      <a:r>
                        <a:rPr lang="en-IN" b="0" i="0" dirty="0">
                          <a:solidFill>
                            <a:srgbClr val="C00000"/>
                          </a:solidFill>
                          <a:latin typeface="Arial" panose="020B0604020202020204" pitchFamily="34" charset="0"/>
                        </a:rPr>
                        <a:t>45/170</a:t>
                      </a:r>
                    </a:p>
                  </a:txBody>
                  <a:tcPr/>
                </a:tc>
                <a:tc>
                  <a:txBody>
                    <a:bodyPr/>
                    <a:lstStyle/>
                    <a:p>
                      <a:pPr algn="ctr"/>
                      <a:r>
                        <a:rPr lang="en-IN" b="0" i="0" dirty="0">
                          <a:latin typeface="Arial" panose="020B0604020202020204" pitchFamily="34" charset="0"/>
                        </a:rPr>
                        <a:t>80/922</a:t>
                      </a:r>
                    </a:p>
                  </a:txBody>
                  <a:tcPr/>
                </a:tc>
                <a:tc>
                  <a:txBody>
                    <a:bodyPr/>
                    <a:lstStyle/>
                    <a:p>
                      <a:pPr algn="ctr"/>
                      <a:r>
                        <a:rPr lang="en-IN" b="0" i="0" dirty="0">
                          <a:latin typeface="Arial" panose="020B0604020202020204" pitchFamily="34" charset="0"/>
                        </a:rPr>
                        <a:t>842/922</a:t>
                      </a:r>
                    </a:p>
                  </a:txBody>
                  <a:tcPr/>
                </a:tc>
                <a:tc>
                  <a:txBody>
                    <a:bodyPr/>
                    <a:lstStyle/>
                    <a:p>
                      <a:pPr algn="ctr"/>
                      <a:r>
                        <a:rPr lang="en-IN" b="0" i="0" dirty="0">
                          <a:solidFill>
                            <a:srgbClr val="C00000"/>
                          </a:solidFill>
                          <a:latin typeface="Arial" panose="020B0604020202020204" pitchFamily="34" charset="0"/>
                        </a:rPr>
                        <a:t>125/170</a:t>
                      </a:r>
                    </a:p>
                  </a:txBody>
                  <a:tcPr/>
                </a:tc>
                <a:extLst>
                  <a:ext uri="{0D108BD9-81ED-4DB2-BD59-A6C34878D82A}">
                    <a16:rowId xmlns:a16="http://schemas.microsoft.com/office/drawing/2014/main" val="10004"/>
                  </a:ext>
                </a:extLst>
              </a:tr>
              <a:tr h="370840">
                <a:tc>
                  <a:txBody>
                    <a:bodyPr/>
                    <a:lstStyle/>
                    <a:p>
                      <a:pPr algn="ctr"/>
                      <a:r>
                        <a:rPr lang="en-IN" b="0" i="0" dirty="0">
                          <a:latin typeface="Arial" panose="020B0604020202020204" pitchFamily="34" charset="0"/>
                        </a:rPr>
                        <a:t>0.1</a:t>
                      </a:r>
                    </a:p>
                  </a:txBody>
                  <a:tcPr/>
                </a:tc>
                <a:tc>
                  <a:txBody>
                    <a:bodyPr/>
                    <a:lstStyle/>
                    <a:p>
                      <a:pPr algn="ctr"/>
                      <a:r>
                        <a:rPr lang="en-IN" b="0" i="0" dirty="0">
                          <a:solidFill>
                            <a:srgbClr val="C00000"/>
                          </a:solidFill>
                          <a:latin typeface="Arial" panose="020B0604020202020204" pitchFamily="34" charset="0"/>
                        </a:rPr>
                        <a:t>139/170</a:t>
                      </a:r>
                    </a:p>
                  </a:txBody>
                  <a:tcPr/>
                </a:tc>
                <a:tc>
                  <a:txBody>
                    <a:bodyPr/>
                    <a:lstStyle/>
                    <a:p>
                      <a:pPr algn="ctr"/>
                      <a:r>
                        <a:rPr lang="en-IN" b="0" i="0" dirty="0">
                          <a:latin typeface="Arial" panose="020B0604020202020204" pitchFamily="34" charset="0"/>
                        </a:rPr>
                        <a:t>473/922</a:t>
                      </a:r>
                    </a:p>
                  </a:txBody>
                  <a:tcPr/>
                </a:tc>
                <a:tc>
                  <a:txBody>
                    <a:bodyPr/>
                    <a:lstStyle/>
                    <a:p>
                      <a:pPr algn="ctr"/>
                      <a:r>
                        <a:rPr lang="en-IN" b="0" i="0" dirty="0">
                          <a:latin typeface="Arial" panose="020B0604020202020204" pitchFamily="34" charset="0"/>
                        </a:rPr>
                        <a:t>449/922</a:t>
                      </a:r>
                    </a:p>
                  </a:txBody>
                  <a:tcPr/>
                </a:tc>
                <a:tc>
                  <a:txBody>
                    <a:bodyPr/>
                    <a:lstStyle/>
                    <a:p>
                      <a:pPr algn="ctr"/>
                      <a:r>
                        <a:rPr lang="en-IN" b="0" i="0" dirty="0">
                          <a:solidFill>
                            <a:srgbClr val="C00000"/>
                          </a:solidFill>
                          <a:latin typeface="Arial" panose="020B0604020202020204" pitchFamily="34" charset="0"/>
                        </a:rPr>
                        <a:t>31/170</a:t>
                      </a:r>
                    </a:p>
                  </a:txBody>
                  <a:tcPr/>
                </a:tc>
                <a:extLst>
                  <a:ext uri="{0D108BD9-81ED-4DB2-BD59-A6C34878D82A}">
                    <a16:rowId xmlns:a16="http://schemas.microsoft.com/office/drawing/2014/main" val="10005"/>
                  </a:ext>
                </a:extLst>
              </a:tr>
            </a:tbl>
          </a:graphicData>
        </a:graphic>
      </p:graphicFrame>
      <p:cxnSp>
        <p:nvCxnSpPr>
          <p:cNvPr id="10" name="Straight Connector 9"/>
          <p:cNvCxnSpPr>
            <a:cxnSpLocks/>
          </p:cNvCxnSpPr>
          <p:nvPr/>
        </p:nvCxnSpPr>
        <p:spPr>
          <a:xfrm flipH="1">
            <a:off x="5490706" y="4551363"/>
            <a:ext cx="2205494" cy="651986"/>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cxnSpLocks/>
          </p:cNvCxnSpPr>
          <p:nvPr/>
        </p:nvCxnSpPr>
        <p:spPr>
          <a:xfrm flipH="1">
            <a:off x="5490706" y="4570095"/>
            <a:ext cx="3805694" cy="644603"/>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cxnSpLocks/>
            <a:stCxn id="4" idx="2"/>
          </p:cNvCxnSpPr>
          <p:nvPr/>
        </p:nvCxnSpPr>
        <p:spPr>
          <a:xfrm flipH="1">
            <a:off x="5490706" y="4175760"/>
            <a:ext cx="565782" cy="1408270"/>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cxnSp>
        <p:nvCxnSpPr>
          <p:cNvPr id="17" name="Straight Connector 16"/>
          <p:cNvCxnSpPr>
            <a:cxnSpLocks/>
          </p:cNvCxnSpPr>
          <p:nvPr/>
        </p:nvCxnSpPr>
        <p:spPr>
          <a:xfrm flipH="1">
            <a:off x="5490706" y="4578827"/>
            <a:ext cx="5366382" cy="1005203"/>
          </a:xfrm>
          <a:prstGeom prst="line">
            <a:avLst/>
          </a:prstGeom>
          <a:ln>
            <a:solidFill>
              <a:srgbClr val="C00000"/>
            </a:solidFill>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5490706" y="1432163"/>
            <a:ext cx="1223412" cy="369332"/>
          </a:xfrm>
          <a:prstGeom prst="rect">
            <a:avLst/>
          </a:prstGeom>
          <a:solidFill>
            <a:srgbClr val="FFFFCC"/>
          </a:solidFill>
          <a:ln>
            <a:solidFill>
              <a:schemeClr val="tx1"/>
            </a:solidFill>
          </a:ln>
        </p:spPr>
        <p:txBody>
          <a:bodyPr wrap="none" rtlCol="0">
            <a:spAutoFit/>
          </a:bodyPr>
          <a:lstStyle/>
          <a:p>
            <a:r>
              <a:rPr lang="en-IN" dirty="0">
                <a:latin typeface="Arial" panose="020B0604020202020204" pitchFamily="34" charset="0"/>
              </a:rPr>
              <a:t>Sensitivity</a:t>
            </a:r>
          </a:p>
        </p:txBody>
      </p:sp>
      <p:sp>
        <p:nvSpPr>
          <p:cNvPr id="12" name="TextBox 11"/>
          <p:cNvSpPr txBox="1"/>
          <p:nvPr/>
        </p:nvSpPr>
        <p:spPr>
          <a:xfrm>
            <a:off x="8915400" y="1432163"/>
            <a:ext cx="1223412" cy="369332"/>
          </a:xfrm>
          <a:prstGeom prst="rect">
            <a:avLst/>
          </a:prstGeom>
          <a:solidFill>
            <a:srgbClr val="FFFFCC"/>
          </a:solidFill>
          <a:ln>
            <a:solidFill>
              <a:schemeClr val="tx1"/>
            </a:solidFill>
          </a:ln>
        </p:spPr>
        <p:txBody>
          <a:bodyPr wrap="none" rtlCol="0">
            <a:spAutoFit/>
          </a:bodyPr>
          <a:lstStyle/>
          <a:p>
            <a:r>
              <a:rPr lang="en-IN" dirty="0">
                <a:latin typeface="Arial" panose="020B0604020202020204" pitchFamily="34" charset="0"/>
              </a:rPr>
              <a:t>Specificity</a:t>
            </a:r>
          </a:p>
        </p:txBody>
      </p:sp>
      <p:sp>
        <p:nvSpPr>
          <p:cNvPr id="6" name="Rectangle 5"/>
          <p:cNvSpPr/>
          <p:nvPr/>
        </p:nvSpPr>
        <p:spPr>
          <a:xfrm>
            <a:off x="5107941" y="1814855"/>
            <a:ext cx="3578859" cy="2349556"/>
          </a:xfrm>
          <a:prstGeom prst="rect">
            <a:avLst/>
          </a:prstGeom>
          <a:solidFill>
            <a:srgbClr val="FFFFCC">
              <a:alpha val="30196"/>
            </a:srgbClr>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 name="Straight Arrow Connector 7"/>
          <p:cNvCxnSpPr>
            <a:cxnSpLocks/>
            <a:stCxn id="9" idx="1"/>
            <a:endCxn id="6" idx="2"/>
          </p:cNvCxnSpPr>
          <p:nvPr/>
        </p:nvCxnSpPr>
        <p:spPr>
          <a:xfrm flipH="1" flipV="1">
            <a:off x="6897371" y="4164411"/>
            <a:ext cx="1892557" cy="1234953"/>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789928" y="5214698"/>
            <a:ext cx="1377300" cy="369332"/>
          </a:xfrm>
          <a:prstGeom prst="rect">
            <a:avLst/>
          </a:prstGeom>
          <a:noFill/>
        </p:spPr>
        <p:txBody>
          <a:bodyPr wrap="none" rtlCol="0">
            <a:spAutoFit/>
          </a:bodyPr>
          <a:lstStyle/>
          <a:p>
            <a:r>
              <a:rPr lang="en-IN" dirty="0">
                <a:solidFill>
                  <a:srgbClr val="00B0F0"/>
                </a:solidFill>
                <a:latin typeface="Arial" panose="020B0604020202020204" pitchFamily="34" charset="0"/>
              </a:rPr>
              <a:t>ROC Curve</a:t>
            </a:r>
          </a:p>
        </p:txBody>
      </p:sp>
      <p:sp>
        <p:nvSpPr>
          <p:cNvPr id="15" name="Slide Number Placeholder 1">
            <a:extLst>
              <a:ext uri="{FF2B5EF4-FFF2-40B4-BE49-F238E27FC236}">
                <a16:creationId xmlns:a16="http://schemas.microsoft.com/office/drawing/2014/main" id="{5DA1A7EE-7F1E-E246-AB75-082222DDA0C3}"/>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8" name="Google Shape;306;p15">
            <a:extLst>
              <a:ext uri="{FF2B5EF4-FFF2-40B4-BE49-F238E27FC236}">
                <a16:creationId xmlns:a16="http://schemas.microsoft.com/office/drawing/2014/main" id="{FCD96320-C72C-7741-995E-71C78F6F760F}"/>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“Things work out best for those who make the best of how things work out.”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John Wooden</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144902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6"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3458"/>
            <a:ext cx="12186940" cy="731285"/>
          </a:xfrm>
        </p:spPr>
        <p:txBody>
          <a:bodyPr/>
          <a:lstStyle/>
          <a:p>
            <a:r>
              <a:rPr lang="en-IN" b="1" dirty="0"/>
              <a:t>Classification Problems with Multiple Classes</a:t>
            </a:r>
            <a:endParaRPr lang="en-US" b="1" dirty="0"/>
          </a:p>
        </p:txBody>
      </p:sp>
      <p:sp>
        <p:nvSpPr>
          <p:cNvPr id="5" name="Content Placeholder 4"/>
          <p:cNvSpPr>
            <a:spLocks noGrp="1"/>
          </p:cNvSpPr>
          <p:nvPr>
            <p:ph idx="1"/>
          </p:nvPr>
        </p:nvSpPr>
        <p:spPr>
          <a:xfrm>
            <a:off x="457200" y="1430767"/>
            <a:ext cx="11201400" cy="3933397"/>
          </a:xfrm>
        </p:spPr>
        <p:txBody>
          <a:bodyPr/>
          <a:lstStyle/>
          <a:p>
            <a:pPr>
              <a:lnSpc>
                <a:spcPct val="100000"/>
              </a:lnSpc>
              <a:spcBef>
                <a:spcPts val="0"/>
              </a:spcBef>
            </a:pPr>
            <a:r>
              <a:rPr lang="en-IN" sz="2400" dirty="0"/>
              <a:t>Given an article, predict which section of the newspaper (Current News, International, Arts, Sports, Fashion, etc.) it is supposed to go to</a:t>
            </a:r>
          </a:p>
          <a:p>
            <a:pPr marL="0" indent="0">
              <a:lnSpc>
                <a:spcPct val="100000"/>
              </a:lnSpc>
              <a:spcBef>
                <a:spcPts val="0"/>
              </a:spcBef>
              <a:buNone/>
            </a:pPr>
            <a:endParaRPr lang="en-IN" sz="2400" dirty="0"/>
          </a:p>
          <a:p>
            <a:pPr>
              <a:lnSpc>
                <a:spcPct val="100000"/>
              </a:lnSpc>
              <a:spcBef>
                <a:spcPts val="0"/>
              </a:spcBef>
            </a:pPr>
            <a:r>
              <a:rPr lang="en-IN" sz="2400" dirty="0"/>
              <a:t>Given a photo of a car number plate, identify which state it belongs to</a:t>
            </a:r>
          </a:p>
          <a:p>
            <a:pPr marL="0" indent="0">
              <a:lnSpc>
                <a:spcPct val="100000"/>
              </a:lnSpc>
              <a:spcBef>
                <a:spcPts val="0"/>
              </a:spcBef>
              <a:buNone/>
            </a:pPr>
            <a:endParaRPr lang="en-IN" sz="2400" dirty="0"/>
          </a:p>
          <a:p>
            <a:pPr>
              <a:lnSpc>
                <a:spcPct val="100000"/>
              </a:lnSpc>
              <a:spcBef>
                <a:spcPts val="0"/>
              </a:spcBef>
            </a:pPr>
            <a:r>
              <a:rPr lang="en-IN" sz="2400" dirty="0"/>
              <a:t>Given an audio clip of a song, identify the genre</a:t>
            </a:r>
          </a:p>
          <a:p>
            <a:pPr marL="0" indent="0">
              <a:lnSpc>
                <a:spcPct val="100000"/>
              </a:lnSpc>
              <a:spcBef>
                <a:spcPts val="0"/>
              </a:spcBef>
              <a:buNone/>
            </a:pPr>
            <a:endParaRPr lang="en-IN" sz="2400" dirty="0"/>
          </a:p>
          <a:p>
            <a:pPr>
              <a:lnSpc>
                <a:spcPct val="100000"/>
              </a:lnSpc>
              <a:spcBef>
                <a:spcPts val="0"/>
              </a:spcBef>
            </a:pPr>
            <a:r>
              <a:rPr lang="en-IN" sz="2400" dirty="0"/>
              <a:t>Given an email, predict whether it is spam or not spam (a 2-class problem)</a:t>
            </a:r>
            <a:endParaRPr lang="en-US" sz="2400" dirty="0"/>
          </a:p>
        </p:txBody>
      </p:sp>
      <p:sp>
        <p:nvSpPr>
          <p:cNvPr id="6" name="Slide Number Placeholder 1">
            <a:extLst>
              <a:ext uri="{FF2B5EF4-FFF2-40B4-BE49-F238E27FC236}">
                <a16:creationId xmlns:a16="http://schemas.microsoft.com/office/drawing/2014/main" id="{C3188733-CA78-8D4B-A46F-F36B5593AC50}"/>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7" name="Google Shape;306;p15">
            <a:extLst>
              <a:ext uri="{FF2B5EF4-FFF2-40B4-BE49-F238E27FC236}">
                <a16:creationId xmlns:a16="http://schemas.microsoft.com/office/drawing/2014/main" id="{4949B353-A04A-674C-8CB7-9CD8B2721B31}"/>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“Many of life's failures are people who did not realize how close they were to success when they gave up.”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Thomas Edison</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116783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ROC Curves and AUC</a:t>
            </a:r>
          </a:p>
        </p:txBody>
      </p:sp>
      <p:sp>
        <p:nvSpPr>
          <p:cNvPr id="3" name="Content Placeholder 2"/>
          <p:cNvSpPr>
            <a:spLocks noGrp="1"/>
          </p:cNvSpPr>
          <p:nvPr>
            <p:ph idx="1"/>
          </p:nvPr>
        </p:nvSpPr>
        <p:spPr>
          <a:xfrm>
            <a:off x="225778" y="990600"/>
            <a:ext cx="11585222" cy="490934"/>
          </a:xfrm>
        </p:spPr>
        <p:txBody>
          <a:bodyPr/>
          <a:lstStyle/>
          <a:p>
            <a:pPr marL="0" indent="0">
              <a:lnSpc>
                <a:spcPct val="100000"/>
              </a:lnSpc>
              <a:spcBef>
                <a:spcPts val="0"/>
              </a:spcBef>
              <a:buNone/>
            </a:pPr>
            <a:r>
              <a:rPr lang="en-IN" sz="2200" dirty="0"/>
              <a:t>ROC – Plot of </a:t>
            </a:r>
            <a:r>
              <a:rPr lang="en-IN" sz="2200" u="sng" dirty="0"/>
              <a:t>True Positive Rate</a:t>
            </a:r>
            <a:r>
              <a:rPr lang="en-IN" sz="2200" dirty="0"/>
              <a:t> vs </a:t>
            </a:r>
            <a:r>
              <a:rPr lang="en-IN" sz="2200" u="sng" dirty="0"/>
              <a:t>False Positive Rate</a:t>
            </a:r>
            <a:r>
              <a:rPr lang="en-IN" sz="2200" dirty="0"/>
              <a:t>, i.e., </a:t>
            </a:r>
            <a:r>
              <a:rPr lang="en-IN" sz="2200" b="1" dirty="0"/>
              <a:t>Sensitivity</a:t>
            </a:r>
            <a:r>
              <a:rPr lang="en-IN" sz="2200" dirty="0"/>
              <a:t> vs </a:t>
            </a:r>
            <a:r>
              <a:rPr lang="en-IN" sz="2200" b="1" dirty="0"/>
              <a:t>1-Specificity</a:t>
            </a:r>
          </a:p>
        </p:txBody>
      </p:sp>
      <p:graphicFrame>
        <p:nvGraphicFramePr>
          <p:cNvPr id="4" name="Table 3"/>
          <p:cNvGraphicFramePr>
            <a:graphicFrameLocks noGrp="1"/>
          </p:cNvGraphicFramePr>
          <p:nvPr/>
        </p:nvGraphicFramePr>
        <p:xfrm>
          <a:off x="373382" y="1785607"/>
          <a:ext cx="11361418" cy="2402683"/>
        </p:xfrm>
        <a:graphic>
          <a:graphicData uri="http://schemas.openxmlformats.org/drawingml/2006/table">
            <a:tbl>
              <a:tblPr firstRow="1" bandRow="1">
                <a:tableStyleId>{073A0DAA-6AF3-43AB-8588-CEC1D06C72B9}</a:tableStyleId>
              </a:tblPr>
              <a:tblGrid>
                <a:gridCol w="7337539">
                  <a:extLst>
                    <a:ext uri="{9D8B030D-6E8A-4147-A177-3AD203B41FA5}">
                      <a16:colId xmlns:a16="http://schemas.microsoft.com/office/drawing/2014/main" val="20000"/>
                    </a:ext>
                  </a:extLst>
                </a:gridCol>
                <a:gridCol w="2024149">
                  <a:extLst>
                    <a:ext uri="{9D8B030D-6E8A-4147-A177-3AD203B41FA5}">
                      <a16:colId xmlns:a16="http://schemas.microsoft.com/office/drawing/2014/main" val="20001"/>
                    </a:ext>
                  </a:extLst>
                </a:gridCol>
                <a:gridCol w="1999730">
                  <a:extLst>
                    <a:ext uri="{9D8B030D-6E8A-4147-A177-3AD203B41FA5}">
                      <a16:colId xmlns:a16="http://schemas.microsoft.com/office/drawing/2014/main" val="20002"/>
                    </a:ext>
                  </a:extLst>
                </a:gridCol>
              </a:tblGrid>
              <a:tr h="548483">
                <a:tc>
                  <a:txBody>
                    <a:bodyPr/>
                    <a:lstStyle/>
                    <a:p>
                      <a:r>
                        <a:rPr lang="en-IN" b="0" i="0" dirty="0">
                          <a:latin typeface="Arial" panose="020B0604020202020204" pitchFamily="34" charset="0"/>
                        </a:rPr>
                        <a:t>Probability Threshold for Discriminating</a:t>
                      </a:r>
                      <a:r>
                        <a:rPr lang="en-IN" b="0" i="0" baseline="0" dirty="0">
                          <a:latin typeface="Arial" panose="020B0604020202020204" pitchFamily="34" charset="0"/>
                        </a:rPr>
                        <a:t> Between </a:t>
                      </a:r>
                      <a:r>
                        <a:rPr lang="en-IN" b="0" i="0" baseline="0" dirty="0">
                          <a:solidFill>
                            <a:srgbClr val="FFFF00"/>
                          </a:solidFill>
                          <a:latin typeface="Arial" panose="020B0604020202020204" pitchFamily="34" charset="0"/>
                        </a:rPr>
                        <a:t>High Risk </a:t>
                      </a:r>
                      <a:r>
                        <a:rPr lang="en-IN" b="0" i="0" baseline="0" dirty="0">
                          <a:latin typeface="Arial" panose="020B0604020202020204" pitchFamily="34" charset="0"/>
                        </a:rPr>
                        <a:t>and </a:t>
                      </a:r>
                      <a:r>
                        <a:rPr lang="en-IN" b="0" i="0" baseline="0" dirty="0">
                          <a:solidFill>
                            <a:srgbClr val="FFFF00"/>
                          </a:solidFill>
                          <a:latin typeface="Arial" panose="020B0604020202020204" pitchFamily="34" charset="0"/>
                        </a:rPr>
                        <a:t>Low Risk </a:t>
                      </a:r>
                      <a:r>
                        <a:rPr lang="en-IN" b="0" i="0" baseline="0" dirty="0">
                          <a:latin typeface="Arial" panose="020B0604020202020204" pitchFamily="34" charset="0"/>
                        </a:rPr>
                        <a:t>of Having Ten Year CHD</a:t>
                      </a:r>
                      <a:endParaRPr lang="en-IN" b="0" i="0" dirty="0">
                        <a:latin typeface="Arial" panose="020B0604020202020204" pitchFamily="34" charset="0"/>
                      </a:endParaRPr>
                    </a:p>
                  </a:txBody>
                  <a:tcPr/>
                </a:tc>
                <a:tc>
                  <a:txBody>
                    <a:bodyPr/>
                    <a:lstStyle/>
                    <a:p>
                      <a:r>
                        <a:rPr lang="en-IN" b="0" i="0" dirty="0">
                          <a:latin typeface="Arial" panose="020B0604020202020204" pitchFamily="34" charset="0"/>
                        </a:rPr>
                        <a:t>True Positive</a:t>
                      </a:r>
                      <a:r>
                        <a:rPr lang="en-IN" b="0" i="0" baseline="0" dirty="0">
                          <a:latin typeface="Arial" panose="020B0604020202020204" pitchFamily="34" charset="0"/>
                        </a:rPr>
                        <a:t> Rate</a:t>
                      </a:r>
                      <a:endParaRPr lang="en-IN" b="0" i="0" dirty="0">
                        <a:latin typeface="Arial" panose="020B0604020202020204" pitchFamily="34" charset="0"/>
                      </a:endParaRPr>
                    </a:p>
                  </a:txBody>
                  <a:tcPr/>
                </a:tc>
                <a:tc>
                  <a:txBody>
                    <a:bodyPr/>
                    <a:lstStyle/>
                    <a:p>
                      <a:r>
                        <a:rPr lang="en-IN" b="0" i="0" dirty="0">
                          <a:latin typeface="Arial" panose="020B0604020202020204" pitchFamily="34" charset="0"/>
                        </a:rPr>
                        <a:t>False Positive</a:t>
                      </a:r>
                      <a:r>
                        <a:rPr lang="en-IN" b="0" i="0" baseline="0" dirty="0">
                          <a:latin typeface="Arial" panose="020B0604020202020204" pitchFamily="34" charset="0"/>
                        </a:rPr>
                        <a:t> Rate</a:t>
                      </a:r>
                      <a:endParaRPr lang="en-IN" b="0" i="0" dirty="0">
                        <a:latin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pPr algn="ctr"/>
                      <a:r>
                        <a:rPr lang="en-IN" b="0" i="0" dirty="0">
                          <a:latin typeface="Arial" panose="020B0604020202020204" pitchFamily="34" charset="0"/>
                        </a:rPr>
                        <a:t>0.9</a:t>
                      </a:r>
                    </a:p>
                  </a:txBody>
                  <a:tcPr/>
                </a:tc>
                <a:tc>
                  <a:txBody>
                    <a:bodyPr/>
                    <a:lstStyle/>
                    <a:p>
                      <a:pPr algn="ctr"/>
                      <a:r>
                        <a:rPr lang="en-IN" b="0" i="0" dirty="0">
                          <a:latin typeface="Arial" panose="020B0604020202020204" pitchFamily="34" charset="0"/>
                        </a:rPr>
                        <a:t>0/170</a:t>
                      </a:r>
                    </a:p>
                  </a:txBody>
                  <a:tcPr/>
                </a:tc>
                <a:tc>
                  <a:txBody>
                    <a:bodyPr/>
                    <a:lstStyle/>
                    <a:p>
                      <a:pPr algn="ctr"/>
                      <a:r>
                        <a:rPr lang="en-IN" b="0" i="0" dirty="0">
                          <a:latin typeface="Arial" panose="020B0604020202020204" pitchFamily="34" charset="0"/>
                        </a:rPr>
                        <a:t>0/922</a:t>
                      </a:r>
                    </a:p>
                  </a:txBody>
                  <a:tcPr/>
                </a:tc>
                <a:extLst>
                  <a:ext uri="{0D108BD9-81ED-4DB2-BD59-A6C34878D82A}">
                    <a16:rowId xmlns:a16="http://schemas.microsoft.com/office/drawing/2014/main" val="10001"/>
                  </a:ext>
                </a:extLst>
              </a:tr>
              <a:tr h="370840">
                <a:tc>
                  <a:txBody>
                    <a:bodyPr/>
                    <a:lstStyle/>
                    <a:p>
                      <a:pPr algn="ctr"/>
                      <a:r>
                        <a:rPr lang="en-IN" b="0" i="0" dirty="0">
                          <a:latin typeface="Arial" panose="020B0604020202020204" pitchFamily="34" charset="0"/>
                        </a:rPr>
                        <a:t>0.7</a:t>
                      </a:r>
                    </a:p>
                  </a:txBody>
                  <a:tcPr/>
                </a:tc>
                <a:tc>
                  <a:txBody>
                    <a:bodyPr/>
                    <a:lstStyle/>
                    <a:p>
                      <a:pPr algn="ctr"/>
                      <a:r>
                        <a:rPr lang="en-IN" b="0" i="0" dirty="0">
                          <a:latin typeface="Arial" panose="020B0604020202020204" pitchFamily="34" charset="0"/>
                        </a:rPr>
                        <a:t>1/170</a:t>
                      </a:r>
                    </a:p>
                  </a:txBody>
                  <a:tcPr/>
                </a:tc>
                <a:tc>
                  <a:txBody>
                    <a:bodyPr/>
                    <a:lstStyle/>
                    <a:p>
                      <a:pPr algn="ctr"/>
                      <a:r>
                        <a:rPr lang="en-IN" b="0" i="0" dirty="0">
                          <a:latin typeface="Arial" panose="020B0604020202020204" pitchFamily="34" charset="0"/>
                        </a:rPr>
                        <a:t>1/922</a:t>
                      </a:r>
                    </a:p>
                  </a:txBody>
                  <a:tcPr/>
                </a:tc>
                <a:extLst>
                  <a:ext uri="{0D108BD9-81ED-4DB2-BD59-A6C34878D82A}">
                    <a16:rowId xmlns:a16="http://schemas.microsoft.com/office/drawing/2014/main" val="10002"/>
                  </a:ext>
                </a:extLst>
              </a:tr>
              <a:tr h="370840">
                <a:tc>
                  <a:txBody>
                    <a:bodyPr/>
                    <a:lstStyle/>
                    <a:p>
                      <a:pPr algn="ctr"/>
                      <a:r>
                        <a:rPr lang="en-IN" b="0" i="0" dirty="0">
                          <a:latin typeface="Arial" panose="020B0604020202020204" pitchFamily="34" charset="0"/>
                        </a:rPr>
                        <a:t>0.5</a:t>
                      </a:r>
                    </a:p>
                  </a:txBody>
                  <a:tcPr/>
                </a:tc>
                <a:tc>
                  <a:txBody>
                    <a:bodyPr/>
                    <a:lstStyle/>
                    <a:p>
                      <a:pPr algn="ctr"/>
                      <a:r>
                        <a:rPr lang="en-IN" b="0" i="0" dirty="0">
                          <a:latin typeface="Arial" panose="020B0604020202020204" pitchFamily="34" charset="0"/>
                        </a:rPr>
                        <a:t>13/170</a:t>
                      </a:r>
                    </a:p>
                  </a:txBody>
                  <a:tcPr/>
                </a:tc>
                <a:tc>
                  <a:txBody>
                    <a:bodyPr/>
                    <a:lstStyle/>
                    <a:p>
                      <a:pPr algn="ctr"/>
                      <a:r>
                        <a:rPr lang="en-IN" b="0" i="0" dirty="0">
                          <a:latin typeface="Arial" panose="020B0604020202020204" pitchFamily="34" charset="0"/>
                        </a:rPr>
                        <a:t>6/922</a:t>
                      </a:r>
                    </a:p>
                  </a:txBody>
                  <a:tcPr/>
                </a:tc>
                <a:extLst>
                  <a:ext uri="{0D108BD9-81ED-4DB2-BD59-A6C34878D82A}">
                    <a16:rowId xmlns:a16="http://schemas.microsoft.com/office/drawing/2014/main" val="10003"/>
                  </a:ext>
                </a:extLst>
              </a:tr>
              <a:tr h="370840">
                <a:tc>
                  <a:txBody>
                    <a:bodyPr/>
                    <a:lstStyle/>
                    <a:p>
                      <a:pPr algn="ctr"/>
                      <a:r>
                        <a:rPr lang="en-IN" b="0" i="0" dirty="0">
                          <a:latin typeface="Arial" panose="020B0604020202020204" pitchFamily="34" charset="0"/>
                        </a:rPr>
                        <a:t>0.3</a:t>
                      </a:r>
                    </a:p>
                  </a:txBody>
                  <a:tcPr/>
                </a:tc>
                <a:tc>
                  <a:txBody>
                    <a:bodyPr/>
                    <a:lstStyle/>
                    <a:p>
                      <a:pPr algn="ctr"/>
                      <a:r>
                        <a:rPr lang="en-IN" b="0" i="0" dirty="0">
                          <a:latin typeface="Arial" panose="020B0604020202020204" pitchFamily="34" charset="0"/>
                        </a:rPr>
                        <a:t>45/170</a:t>
                      </a:r>
                    </a:p>
                  </a:txBody>
                  <a:tcPr/>
                </a:tc>
                <a:tc>
                  <a:txBody>
                    <a:bodyPr/>
                    <a:lstStyle/>
                    <a:p>
                      <a:pPr algn="ctr"/>
                      <a:r>
                        <a:rPr lang="en-IN" b="0" i="0" dirty="0">
                          <a:latin typeface="Arial" panose="020B0604020202020204" pitchFamily="34" charset="0"/>
                        </a:rPr>
                        <a:t>80/922</a:t>
                      </a:r>
                    </a:p>
                  </a:txBody>
                  <a:tcPr/>
                </a:tc>
                <a:extLst>
                  <a:ext uri="{0D108BD9-81ED-4DB2-BD59-A6C34878D82A}">
                    <a16:rowId xmlns:a16="http://schemas.microsoft.com/office/drawing/2014/main" val="10004"/>
                  </a:ext>
                </a:extLst>
              </a:tr>
              <a:tr h="370840">
                <a:tc>
                  <a:txBody>
                    <a:bodyPr/>
                    <a:lstStyle/>
                    <a:p>
                      <a:pPr algn="ctr"/>
                      <a:r>
                        <a:rPr lang="en-IN" b="0" i="0" dirty="0">
                          <a:latin typeface="Arial" panose="020B0604020202020204" pitchFamily="34" charset="0"/>
                        </a:rPr>
                        <a:t>0.1</a:t>
                      </a:r>
                    </a:p>
                  </a:txBody>
                  <a:tcPr/>
                </a:tc>
                <a:tc>
                  <a:txBody>
                    <a:bodyPr/>
                    <a:lstStyle/>
                    <a:p>
                      <a:pPr algn="ctr"/>
                      <a:r>
                        <a:rPr lang="en-IN" b="0" i="0" dirty="0">
                          <a:latin typeface="Arial" panose="020B0604020202020204" pitchFamily="34" charset="0"/>
                        </a:rPr>
                        <a:t>139/170</a:t>
                      </a:r>
                    </a:p>
                  </a:txBody>
                  <a:tcPr/>
                </a:tc>
                <a:tc>
                  <a:txBody>
                    <a:bodyPr/>
                    <a:lstStyle/>
                    <a:p>
                      <a:pPr algn="ctr"/>
                      <a:r>
                        <a:rPr lang="en-IN" b="0" i="0" dirty="0">
                          <a:latin typeface="Arial" panose="020B0604020202020204" pitchFamily="34" charset="0"/>
                        </a:rPr>
                        <a:t>473/922</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8162012" y="1403320"/>
            <a:ext cx="1223412" cy="369332"/>
          </a:xfrm>
          <a:prstGeom prst="rect">
            <a:avLst/>
          </a:prstGeom>
          <a:solidFill>
            <a:srgbClr val="FFFFCC"/>
          </a:solidFill>
          <a:ln>
            <a:solidFill>
              <a:schemeClr val="tx1"/>
            </a:solidFill>
          </a:ln>
        </p:spPr>
        <p:txBody>
          <a:bodyPr wrap="none" rtlCol="0">
            <a:spAutoFit/>
          </a:bodyPr>
          <a:lstStyle/>
          <a:p>
            <a:r>
              <a:rPr lang="en-IN" dirty="0">
                <a:latin typeface="Arial" panose="020B0604020202020204" pitchFamily="34" charset="0"/>
              </a:rPr>
              <a:t>Sensitivity</a:t>
            </a:r>
          </a:p>
        </p:txBody>
      </p:sp>
      <p:sp>
        <p:nvSpPr>
          <p:cNvPr id="6" name="Rectangle 5"/>
          <p:cNvSpPr/>
          <p:nvPr/>
        </p:nvSpPr>
        <p:spPr>
          <a:xfrm>
            <a:off x="7731723" y="1814488"/>
            <a:ext cx="4041177" cy="2418554"/>
          </a:xfrm>
          <a:prstGeom prst="rect">
            <a:avLst/>
          </a:prstGeom>
          <a:solidFill>
            <a:srgbClr val="FFFFCC">
              <a:alpha val="30196"/>
            </a:srgbClr>
          </a:solidFill>
          <a:ln>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a:cxnSpLocks/>
          </p:cNvCxnSpPr>
          <p:nvPr/>
        </p:nvCxnSpPr>
        <p:spPr>
          <a:xfrm flipH="1" flipV="1">
            <a:off x="9753600" y="3962400"/>
            <a:ext cx="1600200" cy="1079216"/>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622190" y="5075620"/>
            <a:ext cx="1377300" cy="369332"/>
          </a:xfrm>
          <a:prstGeom prst="rect">
            <a:avLst/>
          </a:prstGeom>
          <a:noFill/>
        </p:spPr>
        <p:txBody>
          <a:bodyPr wrap="none" rtlCol="0">
            <a:spAutoFit/>
          </a:bodyPr>
          <a:lstStyle/>
          <a:p>
            <a:r>
              <a:rPr lang="en-IN" dirty="0">
                <a:solidFill>
                  <a:srgbClr val="00B0F0"/>
                </a:solidFill>
                <a:latin typeface="Arial" panose="020B0604020202020204" pitchFamily="34" charset="0"/>
              </a:rPr>
              <a:t>ROC Curve</a:t>
            </a:r>
          </a:p>
        </p:txBody>
      </p:sp>
      <p:sp>
        <p:nvSpPr>
          <p:cNvPr id="13" name="TextBox 12"/>
          <p:cNvSpPr txBox="1"/>
          <p:nvPr/>
        </p:nvSpPr>
        <p:spPr>
          <a:xfrm>
            <a:off x="2118126" y="4994413"/>
            <a:ext cx="3732112" cy="400110"/>
          </a:xfrm>
          <a:prstGeom prst="rect">
            <a:avLst/>
          </a:prstGeom>
          <a:noFill/>
        </p:spPr>
        <p:txBody>
          <a:bodyPr wrap="none" rtlCol="0">
            <a:spAutoFit/>
          </a:bodyPr>
          <a:lstStyle/>
          <a:p>
            <a:r>
              <a:rPr lang="en-IN" sz="2000" dirty="0">
                <a:latin typeface="Arial" panose="020B0604020202020204" pitchFamily="34" charset="0"/>
              </a:rPr>
              <a:t>P(Predicting CHD | Have CHD)</a:t>
            </a:r>
          </a:p>
        </p:txBody>
      </p:sp>
      <p:sp>
        <p:nvSpPr>
          <p:cNvPr id="19" name="TextBox 18"/>
          <p:cNvSpPr txBox="1"/>
          <p:nvPr/>
        </p:nvSpPr>
        <p:spPr>
          <a:xfrm>
            <a:off x="5968726" y="4992963"/>
            <a:ext cx="4600940" cy="400110"/>
          </a:xfrm>
          <a:prstGeom prst="rect">
            <a:avLst/>
          </a:prstGeom>
          <a:noFill/>
        </p:spPr>
        <p:txBody>
          <a:bodyPr wrap="none" rtlCol="0">
            <a:spAutoFit/>
          </a:bodyPr>
          <a:lstStyle/>
          <a:p>
            <a:r>
              <a:rPr lang="en-IN" sz="2000" dirty="0">
                <a:latin typeface="Arial" panose="020B0604020202020204" pitchFamily="34" charset="0"/>
              </a:rPr>
              <a:t>P(Predicting CHD | Do Not Have CHD)</a:t>
            </a:r>
          </a:p>
        </p:txBody>
      </p:sp>
      <p:cxnSp>
        <p:nvCxnSpPr>
          <p:cNvPr id="20" name="Straight Arrow Connector 19"/>
          <p:cNvCxnSpPr>
            <a:cxnSpLocks/>
            <a:stCxn id="13" idx="0"/>
          </p:cNvCxnSpPr>
          <p:nvPr/>
        </p:nvCxnSpPr>
        <p:spPr>
          <a:xfrm flipV="1">
            <a:off x="3984182" y="4233042"/>
            <a:ext cx="4573469" cy="761371"/>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19" idx="0"/>
          </p:cNvCxnSpPr>
          <p:nvPr/>
        </p:nvCxnSpPr>
        <p:spPr>
          <a:xfrm flipV="1">
            <a:off x="8269196" y="4232374"/>
            <a:ext cx="2290822" cy="760589"/>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45D1D4D-BF54-8344-9708-E10C8059EA53}"/>
              </a:ext>
            </a:extLst>
          </p:cNvPr>
          <p:cNvSpPr txBox="1"/>
          <p:nvPr/>
        </p:nvSpPr>
        <p:spPr>
          <a:xfrm>
            <a:off x="9977428" y="1403320"/>
            <a:ext cx="1428596" cy="369332"/>
          </a:xfrm>
          <a:prstGeom prst="rect">
            <a:avLst/>
          </a:prstGeom>
          <a:solidFill>
            <a:srgbClr val="FFFFCC"/>
          </a:solidFill>
          <a:ln>
            <a:solidFill>
              <a:schemeClr val="tx1"/>
            </a:solidFill>
          </a:ln>
        </p:spPr>
        <p:txBody>
          <a:bodyPr wrap="none" rtlCol="0">
            <a:spAutoFit/>
          </a:bodyPr>
          <a:lstStyle/>
          <a:p>
            <a:r>
              <a:rPr lang="en-IN" dirty="0">
                <a:latin typeface="Arial" panose="020B0604020202020204" pitchFamily="34" charset="0"/>
              </a:rPr>
              <a:t>1-Specificity</a:t>
            </a:r>
          </a:p>
        </p:txBody>
      </p:sp>
      <p:sp>
        <p:nvSpPr>
          <p:cNvPr id="15" name="Slide Number Placeholder 1">
            <a:extLst>
              <a:ext uri="{FF2B5EF4-FFF2-40B4-BE49-F238E27FC236}">
                <a16:creationId xmlns:a16="http://schemas.microsoft.com/office/drawing/2014/main" id="{F92D0B7D-253E-3042-994A-03E7FF112631}"/>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6" name="Google Shape;306;p15">
            <a:extLst>
              <a:ext uri="{FF2B5EF4-FFF2-40B4-BE49-F238E27FC236}">
                <a16:creationId xmlns:a16="http://schemas.microsoft.com/office/drawing/2014/main" id="{47099B69-9A18-8948-87CC-22031F03432B}"/>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“A room without books is like a body without a soul.”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Marcus Tullius Cicero</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723146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right)">
                                      <p:cBhvr>
                                        <p:cTn id="15" dur="500"/>
                                        <p:tgtEl>
                                          <p:spTgt spid="22"/>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right)">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ROC Curves and AUC</a:t>
            </a:r>
          </a:p>
        </p:txBody>
      </p:sp>
      <p:sp>
        <p:nvSpPr>
          <p:cNvPr id="3" name="Content Placeholder 2"/>
          <p:cNvSpPr>
            <a:spLocks noGrp="1"/>
          </p:cNvSpPr>
          <p:nvPr>
            <p:ph idx="1"/>
          </p:nvPr>
        </p:nvSpPr>
        <p:spPr>
          <a:xfrm>
            <a:off x="225778" y="990600"/>
            <a:ext cx="11661422" cy="533400"/>
          </a:xfrm>
        </p:spPr>
        <p:txBody>
          <a:bodyPr/>
          <a:lstStyle/>
          <a:p>
            <a:pPr marL="0" indent="0">
              <a:lnSpc>
                <a:spcPct val="100000"/>
              </a:lnSpc>
              <a:spcBef>
                <a:spcPts val="0"/>
              </a:spcBef>
              <a:buNone/>
            </a:pPr>
            <a:r>
              <a:rPr lang="en-IN" sz="2200" dirty="0"/>
              <a:t>ROC – Plot of </a:t>
            </a:r>
            <a:r>
              <a:rPr lang="en-IN" sz="2200" u="sng" dirty="0"/>
              <a:t>True Positive Rate</a:t>
            </a:r>
            <a:r>
              <a:rPr lang="en-IN" sz="2200" dirty="0"/>
              <a:t> vs </a:t>
            </a:r>
            <a:r>
              <a:rPr lang="en-IN" sz="2200" u="sng" dirty="0"/>
              <a:t>False Positive Rate</a:t>
            </a:r>
            <a:r>
              <a:rPr lang="en-IN" sz="2200" dirty="0"/>
              <a:t>, i.e., </a:t>
            </a:r>
            <a:r>
              <a:rPr lang="en-IN" sz="2200" b="1" dirty="0"/>
              <a:t>Sensitivity</a:t>
            </a:r>
            <a:r>
              <a:rPr lang="en-IN" sz="2200" dirty="0"/>
              <a:t> vs </a:t>
            </a:r>
            <a:r>
              <a:rPr lang="en-IN" sz="2200" b="1" dirty="0"/>
              <a:t>1-Specificity</a:t>
            </a:r>
          </a:p>
        </p:txBody>
      </p:sp>
      <p:pic>
        <p:nvPicPr>
          <p:cNvPr id="7" name="Picture 6"/>
          <p:cNvPicPr>
            <a:picLocks noChangeAspect="1"/>
          </p:cNvPicPr>
          <p:nvPr/>
        </p:nvPicPr>
        <p:blipFill rotWithShape="1">
          <a:blip r:embed="rId2"/>
          <a:srcRect t="11223" b="2175"/>
          <a:stretch/>
        </p:blipFill>
        <p:spPr>
          <a:xfrm>
            <a:off x="460698" y="1523999"/>
            <a:ext cx="10435902" cy="466195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DB88AB2-442D-D24E-AE85-52D237379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5319" y="3480440"/>
            <a:ext cx="5435600" cy="1430005"/>
          </a:xfrm>
          <a:prstGeom prst="rect">
            <a:avLst/>
          </a:prstGeom>
        </p:spPr>
      </p:pic>
      <p:sp>
        <p:nvSpPr>
          <p:cNvPr id="6" name="Slide Number Placeholder 1">
            <a:extLst>
              <a:ext uri="{FF2B5EF4-FFF2-40B4-BE49-F238E27FC236}">
                <a16:creationId xmlns:a16="http://schemas.microsoft.com/office/drawing/2014/main" id="{4686C2AE-7734-4E43-9CD9-EC33E3621A4C}"/>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8" name="Google Shape;306;p15">
            <a:extLst>
              <a:ext uri="{FF2B5EF4-FFF2-40B4-BE49-F238E27FC236}">
                <a16:creationId xmlns:a16="http://schemas.microsoft.com/office/drawing/2014/main" id="{60736513-6245-E841-8C89-05D7349217F8}"/>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“I think goals should never be easy. They should force you to work, even if they are uncomfortable at the time.”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Michael Phelps</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111455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ROC Curves and AUC</a:t>
            </a:r>
          </a:p>
        </p:txBody>
      </p:sp>
      <p:sp>
        <p:nvSpPr>
          <p:cNvPr id="3" name="Content Placeholder 2"/>
          <p:cNvSpPr>
            <a:spLocks noGrp="1"/>
          </p:cNvSpPr>
          <p:nvPr>
            <p:ph idx="1"/>
          </p:nvPr>
        </p:nvSpPr>
        <p:spPr>
          <a:xfrm>
            <a:off x="6248400" y="914400"/>
            <a:ext cx="5334000" cy="4953000"/>
          </a:xfrm>
        </p:spPr>
        <p:txBody>
          <a:bodyPr/>
          <a:lstStyle/>
          <a:p>
            <a:pPr marL="0" indent="0">
              <a:lnSpc>
                <a:spcPct val="100000"/>
              </a:lnSpc>
              <a:spcBef>
                <a:spcPts val="0"/>
              </a:spcBef>
              <a:buNone/>
            </a:pPr>
            <a:r>
              <a:rPr lang="en-IN" sz="2400" dirty="0"/>
              <a:t>Rough rule of thumb:</a:t>
            </a:r>
          </a:p>
          <a:p>
            <a:pPr>
              <a:lnSpc>
                <a:spcPct val="100000"/>
              </a:lnSpc>
              <a:spcBef>
                <a:spcPts val="0"/>
              </a:spcBef>
            </a:pPr>
            <a:r>
              <a:rPr lang="en-IN" sz="2400" dirty="0"/>
              <a:t>0.90 -1.0 = Excellent</a:t>
            </a:r>
          </a:p>
          <a:p>
            <a:pPr>
              <a:lnSpc>
                <a:spcPct val="100000"/>
              </a:lnSpc>
              <a:spcBef>
                <a:spcPts val="0"/>
              </a:spcBef>
            </a:pPr>
            <a:r>
              <a:rPr lang="en-IN" sz="2400" dirty="0"/>
              <a:t>0.80 – 0.90 = Good</a:t>
            </a:r>
          </a:p>
          <a:p>
            <a:pPr>
              <a:lnSpc>
                <a:spcPct val="100000"/>
              </a:lnSpc>
              <a:spcBef>
                <a:spcPts val="0"/>
              </a:spcBef>
            </a:pPr>
            <a:r>
              <a:rPr lang="en-IN" sz="2400" dirty="0"/>
              <a:t>0.70 – 0.80 = Fair</a:t>
            </a:r>
          </a:p>
          <a:p>
            <a:pPr>
              <a:lnSpc>
                <a:spcPct val="100000"/>
              </a:lnSpc>
              <a:spcBef>
                <a:spcPts val="0"/>
              </a:spcBef>
            </a:pPr>
            <a:r>
              <a:rPr lang="en-IN" sz="2400" dirty="0"/>
              <a:t>0.60 – 0.70 = Poor</a:t>
            </a:r>
          </a:p>
          <a:p>
            <a:pPr>
              <a:lnSpc>
                <a:spcPct val="100000"/>
              </a:lnSpc>
              <a:spcBef>
                <a:spcPts val="0"/>
              </a:spcBef>
            </a:pPr>
            <a:r>
              <a:rPr lang="en-IN" sz="2400" dirty="0"/>
              <a:t>0.50 – 0.60 = Fail</a:t>
            </a:r>
          </a:p>
          <a:p>
            <a:pPr marL="0" indent="0">
              <a:lnSpc>
                <a:spcPct val="100000"/>
              </a:lnSpc>
              <a:spcBef>
                <a:spcPts val="0"/>
              </a:spcBef>
              <a:buNone/>
            </a:pPr>
            <a:endParaRPr lang="en-IN" sz="2400" dirty="0"/>
          </a:p>
          <a:p>
            <a:pPr>
              <a:lnSpc>
                <a:spcPct val="100000"/>
              </a:lnSpc>
              <a:spcBef>
                <a:spcPts val="0"/>
              </a:spcBef>
            </a:pPr>
            <a:r>
              <a:rPr lang="en-IN" sz="2400" dirty="0"/>
              <a:t>&lt;0.50 – You are better off doing a coin toss than working hard to build a model </a:t>
            </a:r>
            <a:r>
              <a:rPr lang="en-IN" sz="2400" dirty="0">
                <a:sym typeface="Wingdings" panose="05000000000000000000" pitchFamily="2" charset="2"/>
              </a:rPr>
              <a:t></a:t>
            </a:r>
            <a:endParaRPr lang="en-IN" sz="2400" dirty="0"/>
          </a:p>
          <a:p>
            <a:pPr>
              <a:lnSpc>
                <a:spcPct val="100000"/>
              </a:lnSpc>
              <a:spcBef>
                <a:spcPts val="0"/>
              </a:spcBef>
            </a:pPr>
            <a:endParaRPr lang="en-IN" sz="2400" dirty="0"/>
          </a:p>
        </p:txBody>
      </p:sp>
      <p:pic>
        <p:nvPicPr>
          <p:cNvPr id="2050" name="Picture 2" descr="http://gim.unmc.edu/dxtests/rocco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89" y="838200"/>
            <a:ext cx="4724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85D30F3C-F54C-AE42-810A-1F6F18389ADD}"/>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6" name="Google Shape;306;p15">
            <a:extLst>
              <a:ext uri="{FF2B5EF4-FFF2-40B4-BE49-F238E27FC236}">
                <a16:creationId xmlns:a16="http://schemas.microsoft.com/office/drawing/2014/main" id="{8723C09D-1DB1-A647-B7EC-BA62D93C6CC4}"/>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“Today’s accomplishments were yesterday’s impossibilities.”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Robert H Schuller</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2012888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6934A2-E273-8544-B9AA-03208DB8BC74}"/>
              </a:ext>
            </a:extLst>
          </p:cNvPr>
          <p:cNvPicPr>
            <a:picLocks noChangeAspect="1"/>
          </p:cNvPicPr>
          <p:nvPr/>
        </p:nvPicPr>
        <p:blipFill rotWithShape="1">
          <a:blip r:embed="rId2"/>
          <a:srcRect t="7195" b="2011"/>
          <a:stretch/>
        </p:blipFill>
        <p:spPr>
          <a:xfrm>
            <a:off x="1775858" y="699000"/>
            <a:ext cx="8349998" cy="4457089"/>
          </a:xfrm>
          <a:prstGeom prst="rect">
            <a:avLst/>
          </a:prstGeom>
        </p:spPr>
      </p:pic>
      <p:sp>
        <p:nvSpPr>
          <p:cNvPr id="2" name="Title 1"/>
          <p:cNvSpPr>
            <a:spLocks noGrp="1"/>
          </p:cNvSpPr>
          <p:nvPr>
            <p:ph type="title"/>
          </p:nvPr>
        </p:nvSpPr>
        <p:spPr/>
        <p:txBody>
          <a:bodyPr/>
          <a:lstStyle/>
          <a:p>
            <a:r>
              <a:rPr lang="en-IN" b="1" dirty="0"/>
              <a:t>ROC Curves and AUC</a:t>
            </a:r>
          </a:p>
        </p:txBody>
      </p:sp>
      <p:sp>
        <p:nvSpPr>
          <p:cNvPr id="3" name="Content Placeholder 2"/>
          <p:cNvSpPr>
            <a:spLocks noGrp="1"/>
          </p:cNvSpPr>
          <p:nvPr>
            <p:ph idx="1"/>
          </p:nvPr>
        </p:nvSpPr>
        <p:spPr>
          <a:xfrm>
            <a:off x="0" y="5250518"/>
            <a:ext cx="11901714" cy="855169"/>
          </a:xfrm>
        </p:spPr>
        <p:txBody>
          <a:bodyPr/>
          <a:lstStyle/>
          <a:p>
            <a:pPr>
              <a:lnSpc>
                <a:spcPct val="100000"/>
              </a:lnSpc>
              <a:spcBef>
                <a:spcPts val="0"/>
              </a:spcBef>
            </a:pPr>
            <a:r>
              <a:rPr lang="en-IN" sz="2000" dirty="0"/>
              <a:t>Coloured line represents Model 2 (the simpler one) and the black line represents Model 1 (the original one)</a:t>
            </a:r>
          </a:p>
          <a:p>
            <a:pPr>
              <a:lnSpc>
                <a:spcPct val="100000"/>
              </a:lnSpc>
              <a:spcBef>
                <a:spcPts val="0"/>
              </a:spcBef>
            </a:pPr>
            <a:r>
              <a:rPr lang="en-IN" sz="2000" dirty="0"/>
              <a:t>The models do a </a:t>
            </a:r>
            <a:r>
              <a:rPr lang="en-IN" sz="2000" b="1" dirty="0"/>
              <a:t>fair</a:t>
            </a:r>
            <a:r>
              <a:rPr lang="en-IN" sz="2000" dirty="0"/>
              <a:t> job of discrimination between high risk and low risk people.</a:t>
            </a:r>
          </a:p>
          <a:p>
            <a:pPr>
              <a:lnSpc>
                <a:spcPct val="100000"/>
              </a:lnSpc>
              <a:spcBef>
                <a:spcPts val="0"/>
              </a:spcBef>
            </a:pPr>
            <a:r>
              <a:rPr lang="en-IN" sz="2000" dirty="0"/>
              <a:t>AUC is useful for comparing different models.</a:t>
            </a:r>
          </a:p>
        </p:txBody>
      </p:sp>
      <p:sp>
        <p:nvSpPr>
          <p:cNvPr id="4" name="TextBox 3"/>
          <p:cNvSpPr txBox="1"/>
          <p:nvPr/>
        </p:nvSpPr>
        <p:spPr>
          <a:xfrm>
            <a:off x="4974771" y="2927544"/>
            <a:ext cx="4046301" cy="646331"/>
          </a:xfrm>
          <a:prstGeom prst="rect">
            <a:avLst/>
          </a:prstGeom>
          <a:solidFill>
            <a:srgbClr val="FFFFCC"/>
          </a:solidFill>
          <a:ln>
            <a:solidFill>
              <a:schemeClr val="tx1"/>
            </a:solidFill>
          </a:ln>
        </p:spPr>
        <p:txBody>
          <a:bodyPr wrap="none" rtlCol="0">
            <a:spAutoFit/>
          </a:bodyPr>
          <a:lstStyle/>
          <a:p>
            <a:r>
              <a:rPr lang="en-IN" sz="3600" dirty="0" err="1">
                <a:latin typeface="Arial" panose="020B0604020202020204" pitchFamily="34" charset="0"/>
              </a:rPr>
              <a:t>AUC</a:t>
            </a:r>
            <a:r>
              <a:rPr lang="en-IN" sz="3600" baseline="-25000" dirty="0" err="1">
                <a:latin typeface="Arial" panose="020B0604020202020204" pitchFamily="34" charset="0"/>
              </a:rPr>
              <a:t>model</a:t>
            </a:r>
            <a:r>
              <a:rPr lang="en-IN" sz="3600" baseline="-25000" dirty="0">
                <a:latin typeface="Arial" panose="020B0604020202020204" pitchFamily="34" charset="0"/>
              </a:rPr>
              <a:t> 1 </a:t>
            </a:r>
            <a:r>
              <a:rPr lang="en-IN" sz="3600" dirty="0">
                <a:latin typeface="Arial" panose="020B0604020202020204" pitchFamily="34" charset="0"/>
              </a:rPr>
              <a:t>= 73.2%</a:t>
            </a:r>
          </a:p>
        </p:txBody>
      </p:sp>
      <p:sp>
        <p:nvSpPr>
          <p:cNvPr id="21" name="Slide Number Placeholder 1">
            <a:extLst>
              <a:ext uri="{FF2B5EF4-FFF2-40B4-BE49-F238E27FC236}">
                <a16:creationId xmlns:a16="http://schemas.microsoft.com/office/drawing/2014/main" id="{D97E7B61-32F6-A64B-BF8A-7D57472888FE}"/>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23" name="Google Shape;306;p15">
            <a:extLst>
              <a:ext uri="{FF2B5EF4-FFF2-40B4-BE49-F238E27FC236}">
                <a16:creationId xmlns:a16="http://schemas.microsoft.com/office/drawing/2014/main" id="{D4D5266F-2131-EF46-99E0-B80FF93A6E5B}"/>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“The only way to do great work is to love what you do. If you haven’t found it yet, keep looking. Don’t settle.”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Steve Jobs</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
        <p:nvSpPr>
          <p:cNvPr id="25" name="TextBox 24">
            <a:extLst>
              <a:ext uri="{FF2B5EF4-FFF2-40B4-BE49-F238E27FC236}">
                <a16:creationId xmlns:a16="http://schemas.microsoft.com/office/drawing/2014/main" id="{22FD32DF-29E5-AB42-812A-E4904BA8F622}"/>
              </a:ext>
            </a:extLst>
          </p:cNvPr>
          <p:cNvSpPr txBox="1"/>
          <p:nvPr/>
        </p:nvSpPr>
        <p:spPr>
          <a:xfrm>
            <a:off x="4974771" y="3626544"/>
            <a:ext cx="4046301" cy="646331"/>
          </a:xfrm>
          <a:prstGeom prst="rect">
            <a:avLst/>
          </a:prstGeom>
          <a:solidFill>
            <a:srgbClr val="FFFFCC"/>
          </a:solidFill>
          <a:ln>
            <a:solidFill>
              <a:schemeClr val="tx1"/>
            </a:solidFill>
          </a:ln>
        </p:spPr>
        <p:txBody>
          <a:bodyPr wrap="none" rtlCol="0">
            <a:spAutoFit/>
          </a:bodyPr>
          <a:lstStyle/>
          <a:p>
            <a:r>
              <a:rPr lang="en-IN" sz="3600" dirty="0" err="1">
                <a:latin typeface="Arial" panose="020B0604020202020204" pitchFamily="34" charset="0"/>
              </a:rPr>
              <a:t>AUC</a:t>
            </a:r>
            <a:r>
              <a:rPr lang="en-IN" sz="3600" baseline="-25000" dirty="0" err="1">
                <a:latin typeface="Arial" panose="020B0604020202020204" pitchFamily="34" charset="0"/>
              </a:rPr>
              <a:t>model</a:t>
            </a:r>
            <a:r>
              <a:rPr lang="en-IN" sz="3600" baseline="-25000" dirty="0">
                <a:latin typeface="Arial" panose="020B0604020202020204" pitchFamily="34" charset="0"/>
              </a:rPr>
              <a:t> 2 </a:t>
            </a:r>
            <a:r>
              <a:rPr lang="en-IN" sz="3600" dirty="0">
                <a:latin typeface="Arial" panose="020B0604020202020204" pitchFamily="34" charset="0"/>
              </a:rPr>
              <a:t>= 73.7%</a:t>
            </a:r>
          </a:p>
        </p:txBody>
      </p:sp>
    </p:spTree>
    <p:extLst>
      <p:ext uri="{BB962C8B-B14F-4D97-AF65-F5344CB8AC3E}">
        <p14:creationId xmlns:p14="http://schemas.microsoft.com/office/powerpoint/2010/main" val="1567600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63319" y="4343400"/>
            <a:ext cx="10363200" cy="1362075"/>
          </a:xfrm>
        </p:spPr>
        <p:txBody>
          <a:bodyPr/>
          <a:lstStyle/>
          <a:p>
            <a:r>
              <a:rPr lang="en-IN" b="1" dirty="0"/>
              <a:t>How Good is Your Classification?</a:t>
            </a:r>
          </a:p>
        </p:txBody>
      </p:sp>
      <p:sp>
        <p:nvSpPr>
          <p:cNvPr id="3" name="Text Placeholder 2"/>
          <p:cNvSpPr>
            <a:spLocks noGrp="1"/>
          </p:cNvSpPr>
          <p:nvPr>
            <p:ph type="body" idx="1"/>
          </p:nvPr>
        </p:nvSpPr>
        <p:spPr/>
        <p:txBody>
          <a:bodyPr/>
          <a:lstStyle/>
          <a:p>
            <a:r>
              <a:rPr lang="en-IN" dirty="0"/>
              <a:t>Gains and Lift Charts</a:t>
            </a:r>
          </a:p>
        </p:txBody>
      </p:sp>
      <p:sp>
        <p:nvSpPr>
          <p:cNvPr id="4" name="Slide Number Placeholder 1">
            <a:extLst>
              <a:ext uri="{FF2B5EF4-FFF2-40B4-BE49-F238E27FC236}">
                <a16:creationId xmlns:a16="http://schemas.microsoft.com/office/drawing/2014/main" id="{7CFD9D07-2E56-4643-B21B-B3CE3B7D76B4}"/>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Google Shape;306;p15">
            <a:extLst>
              <a:ext uri="{FF2B5EF4-FFF2-40B4-BE49-F238E27FC236}">
                <a16:creationId xmlns:a16="http://schemas.microsoft.com/office/drawing/2014/main" id="{0BE8B7CC-0957-DD41-AFB5-9987C86DAE87}"/>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“You don’t have to be great to start, but you have to start to be great.”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Zig Ziglar</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950313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Gains and Lift Charts</a:t>
            </a:r>
          </a:p>
        </p:txBody>
      </p:sp>
      <p:sp>
        <p:nvSpPr>
          <p:cNvPr id="3" name="Content Placeholder 2"/>
          <p:cNvSpPr>
            <a:spLocks noGrp="1"/>
          </p:cNvSpPr>
          <p:nvPr>
            <p:ph idx="1"/>
          </p:nvPr>
        </p:nvSpPr>
        <p:spPr>
          <a:xfrm>
            <a:off x="152400" y="1005538"/>
            <a:ext cx="10438850" cy="4480861"/>
          </a:xfrm>
        </p:spPr>
        <p:txBody>
          <a:bodyPr/>
          <a:lstStyle/>
          <a:p>
            <a:pPr>
              <a:lnSpc>
                <a:spcPct val="120000"/>
              </a:lnSpc>
              <a:spcBef>
                <a:spcPts val="0"/>
              </a:spcBef>
            </a:pPr>
            <a:r>
              <a:rPr lang="en-IN" sz="2400" dirty="0"/>
              <a:t>In some business problems, it is not good enough to just classify. </a:t>
            </a:r>
          </a:p>
          <a:p>
            <a:pPr lvl="1">
              <a:lnSpc>
                <a:spcPct val="120000"/>
              </a:lnSpc>
              <a:spcBef>
                <a:spcPts val="0"/>
              </a:spcBef>
            </a:pPr>
            <a:r>
              <a:rPr lang="en-IN" sz="2000" dirty="0"/>
              <a:t>For example, in direct mail or phone marketing campaigns, where it costs money to send a mail or make a call to each prospect, it is better to be able to rank the prospective buyers by their probability to buy.  That way, you can order them and start calling or mailing them in their decreasing order of propensity to buy.</a:t>
            </a:r>
          </a:p>
          <a:p>
            <a:pPr lvl="1">
              <a:lnSpc>
                <a:spcPct val="120000"/>
              </a:lnSpc>
              <a:spcBef>
                <a:spcPts val="0"/>
              </a:spcBef>
            </a:pPr>
            <a:r>
              <a:rPr lang="en-IN" sz="2000" dirty="0"/>
              <a:t>In credit risk modelling, you might want to target only certain customers for offering a new loan product.</a:t>
            </a:r>
          </a:p>
          <a:p>
            <a:pPr marL="0" indent="0">
              <a:lnSpc>
                <a:spcPct val="120000"/>
              </a:lnSpc>
              <a:spcBef>
                <a:spcPts val="0"/>
              </a:spcBef>
              <a:buNone/>
            </a:pPr>
            <a:endParaRPr lang="en-IN" sz="2400" dirty="0"/>
          </a:p>
          <a:p>
            <a:pPr>
              <a:lnSpc>
                <a:spcPct val="120000"/>
              </a:lnSpc>
              <a:spcBef>
                <a:spcPts val="0"/>
              </a:spcBef>
            </a:pPr>
            <a:r>
              <a:rPr lang="en-IN" sz="2400" dirty="0"/>
              <a:t>Lift is a measure of the effectiveness of a predictive model calculated as the ratio between the results obtained with and without the predictive model (random selection).</a:t>
            </a:r>
          </a:p>
        </p:txBody>
      </p:sp>
      <p:pic>
        <p:nvPicPr>
          <p:cNvPr id="4" name="Picture 3" descr="A screenshot of a cell phone&#10;&#10;Description automatically generated">
            <a:extLst>
              <a:ext uri="{FF2B5EF4-FFF2-40B4-BE49-F238E27FC236}">
                <a16:creationId xmlns:a16="http://schemas.microsoft.com/office/drawing/2014/main" id="{1ACAC35D-5D2F-F447-8C43-D0FE0318B12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10611722" y="1005538"/>
            <a:ext cx="1448350" cy="5143490"/>
          </a:xfrm>
          <a:prstGeom prst="rect">
            <a:avLst/>
          </a:prstGeom>
        </p:spPr>
      </p:pic>
      <p:sp>
        <p:nvSpPr>
          <p:cNvPr id="5" name="Slide Number Placeholder 1">
            <a:extLst>
              <a:ext uri="{FF2B5EF4-FFF2-40B4-BE49-F238E27FC236}">
                <a16:creationId xmlns:a16="http://schemas.microsoft.com/office/drawing/2014/main" id="{14AFE376-7263-6F4B-ACFD-2959D299DB2B}"/>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6" name="Google Shape;306;p15">
            <a:extLst>
              <a:ext uri="{FF2B5EF4-FFF2-40B4-BE49-F238E27FC236}">
                <a16:creationId xmlns:a16="http://schemas.microsoft.com/office/drawing/2014/main" id="{E6609B83-8B71-8842-A419-398EDEB8AA53}"/>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“A clear vision, backed by definite plans, gives you a tremendous feeling of confidence and personal power.”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Brian Tracy</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871191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Gains and Lift Charts</a:t>
            </a:r>
          </a:p>
        </p:txBody>
      </p:sp>
      <p:sp>
        <p:nvSpPr>
          <p:cNvPr id="3" name="Content Placeholder 2"/>
          <p:cNvSpPr>
            <a:spLocks noGrp="1"/>
          </p:cNvSpPr>
          <p:nvPr>
            <p:ph idx="1"/>
          </p:nvPr>
        </p:nvSpPr>
        <p:spPr>
          <a:xfrm>
            <a:off x="381000" y="762001"/>
            <a:ext cx="11506200" cy="5319063"/>
          </a:xfrm>
        </p:spPr>
        <p:txBody>
          <a:bodyPr/>
          <a:lstStyle/>
          <a:p>
            <a:pPr>
              <a:lnSpc>
                <a:spcPct val="100000"/>
              </a:lnSpc>
              <a:spcBef>
                <a:spcPts val="0"/>
              </a:spcBef>
            </a:pPr>
            <a:r>
              <a:rPr lang="en-IN" sz="2400" dirty="0"/>
              <a:t>A company sends mail </a:t>
            </a:r>
            <a:r>
              <a:rPr lang="en-IN" sz="2400" dirty="0" err="1"/>
              <a:t>catalogs</a:t>
            </a:r>
            <a:r>
              <a:rPr lang="en-IN" sz="2400" dirty="0"/>
              <a:t> to prospective buyers.  It costs the company $1 to print and mail one </a:t>
            </a:r>
            <a:r>
              <a:rPr lang="en-IN" sz="2400" dirty="0" err="1"/>
              <a:t>catalog</a:t>
            </a:r>
            <a:r>
              <a:rPr lang="en-IN" sz="2400" dirty="0"/>
              <a:t>.</a:t>
            </a:r>
          </a:p>
          <a:p>
            <a:pPr>
              <a:lnSpc>
                <a:spcPct val="100000"/>
              </a:lnSpc>
              <a:spcBef>
                <a:spcPts val="0"/>
              </a:spcBef>
            </a:pPr>
            <a:r>
              <a:rPr lang="en-IN" sz="2400" dirty="0"/>
              <a:t>From past data, they know the response rate is 5%, i.e., if 100,000 prospective customers are contacted, 5000 buy.</a:t>
            </a:r>
          </a:p>
          <a:p>
            <a:pPr>
              <a:lnSpc>
                <a:spcPct val="100000"/>
              </a:lnSpc>
              <a:spcBef>
                <a:spcPts val="0"/>
              </a:spcBef>
            </a:pPr>
            <a:r>
              <a:rPr lang="en-IN" sz="2400" dirty="0"/>
              <a:t>This means that if there is no model and the company randomly contacts the prospects, they will have the following result.</a:t>
            </a:r>
          </a:p>
          <a:p>
            <a:pPr>
              <a:lnSpc>
                <a:spcPct val="100000"/>
              </a:lnSpc>
              <a:spcBef>
                <a:spcPts val="0"/>
              </a:spcBef>
            </a:pPr>
            <a:endParaRPr lang="en-IN" sz="2400" dirty="0"/>
          </a:p>
        </p:txBody>
      </p:sp>
      <p:graphicFrame>
        <p:nvGraphicFramePr>
          <p:cNvPr id="4" name="Table 3"/>
          <p:cNvGraphicFramePr>
            <a:graphicFrameLocks noGrp="1"/>
          </p:cNvGraphicFramePr>
          <p:nvPr/>
        </p:nvGraphicFramePr>
        <p:xfrm>
          <a:off x="2362200" y="3276600"/>
          <a:ext cx="7239000" cy="31699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70840">
                <a:tc>
                  <a:txBody>
                    <a:bodyPr/>
                    <a:lstStyle/>
                    <a:p>
                      <a:r>
                        <a:rPr lang="en-IN" sz="2000" b="0" i="0" dirty="0">
                          <a:latin typeface="Arial" panose="020B0604020202020204" pitchFamily="34" charset="0"/>
                        </a:rPr>
                        <a:t>No. of customers contacted</a:t>
                      </a:r>
                    </a:p>
                  </a:txBody>
                  <a:tcPr/>
                </a:tc>
                <a:tc>
                  <a:txBody>
                    <a:bodyPr/>
                    <a:lstStyle/>
                    <a:p>
                      <a:r>
                        <a:rPr lang="en-IN" sz="2000" b="0" i="0" dirty="0">
                          <a:latin typeface="Arial" panose="020B0604020202020204" pitchFamily="34" charset="0"/>
                        </a:rPr>
                        <a:t>No. of responses</a:t>
                      </a:r>
                    </a:p>
                  </a:txBody>
                  <a:tcPr/>
                </a:tc>
                <a:extLst>
                  <a:ext uri="{0D108BD9-81ED-4DB2-BD59-A6C34878D82A}">
                    <a16:rowId xmlns:a16="http://schemas.microsoft.com/office/drawing/2014/main" val="10000"/>
                  </a:ext>
                </a:extLst>
              </a:tr>
              <a:tr h="370840">
                <a:tc>
                  <a:txBody>
                    <a:bodyPr/>
                    <a:lstStyle/>
                    <a:p>
                      <a:r>
                        <a:rPr lang="en-IN" sz="2000" b="0" i="0" dirty="0">
                          <a:latin typeface="Arial" panose="020B0604020202020204" pitchFamily="34" charset="0"/>
                        </a:rPr>
                        <a:t>10000</a:t>
                      </a:r>
                    </a:p>
                  </a:txBody>
                  <a:tcPr/>
                </a:tc>
                <a:tc>
                  <a:txBody>
                    <a:bodyPr/>
                    <a:lstStyle/>
                    <a:p>
                      <a:r>
                        <a:rPr lang="en-IN" sz="2000" b="0" i="0" dirty="0">
                          <a:latin typeface="Arial" panose="020B0604020202020204" pitchFamily="34" charset="0"/>
                        </a:rPr>
                        <a:t>500</a:t>
                      </a:r>
                    </a:p>
                  </a:txBody>
                  <a:tcPr/>
                </a:tc>
                <a:extLst>
                  <a:ext uri="{0D108BD9-81ED-4DB2-BD59-A6C34878D82A}">
                    <a16:rowId xmlns:a16="http://schemas.microsoft.com/office/drawing/2014/main" val="10001"/>
                  </a:ext>
                </a:extLst>
              </a:tr>
              <a:tr h="370840">
                <a:tc>
                  <a:txBody>
                    <a:bodyPr/>
                    <a:lstStyle/>
                    <a:p>
                      <a:r>
                        <a:rPr lang="en-IN" sz="2000" b="0" i="0" dirty="0">
                          <a:latin typeface="Arial" panose="020B0604020202020204" pitchFamily="34" charset="0"/>
                        </a:rPr>
                        <a:t>20000</a:t>
                      </a:r>
                    </a:p>
                  </a:txBody>
                  <a:tcPr/>
                </a:tc>
                <a:tc>
                  <a:txBody>
                    <a:bodyPr/>
                    <a:lstStyle/>
                    <a:p>
                      <a:r>
                        <a:rPr lang="en-IN" sz="2000" b="0" i="0" dirty="0">
                          <a:latin typeface="Arial" panose="020B0604020202020204" pitchFamily="34" charset="0"/>
                        </a:rPr>
                        <a:t>1000</a:t>
                      </a:r>
                    </a:p>
                  </a:txBody>
                  <a:tcPr/>
                </a:tc>
                <a:extLst>
                  <a:ext uri="{0D108BD9-81ED-4DB2-BD59-A6C34878D82A}">
                    <a16:rowId xmlns:a16="http://schemas.microsoft.com/office/drawing/2014/main" val="10002"/>
                  </a:ext>
                </a:extLst>
              </a:tr>
              <a:tr h="370840">
                <a:tc>
                  <a:txBody>
                    <a:bodyPr/>
                    <a:lstStyle/>
                    <a:p>
                      <a:r>
                        <a:rPr lang="en-IN" sz="2000" b="0" i="0" dirty="0">
                          <a:latin typeface="Arial" panose="020B0604020202020204" pitchFamily="34" charset="0"/>
                        </a:rPr>
                        <a:t>30000</a:t>
                      </a:r>
                    </a:p>
                  </a:txBody>
                  <a:tcPr/>
                </a:tc>
                <a:tc>
                  <a:txBody>
                    <a:bodyPr/>
                    <a:lstStyle/>
                    <a:p>
                      <a:r>
                        <a:rPr lang="en-IN" sz="2000" b="0" i="0" dirty="0">
                          <a:latin typeface="Arial" panose="020B0604020202020204" pitchFamily="34" charset="0"/>
                        </a:rPr>
                        <a:t>1500</a:t>
                      </a:r>
                    </a:p>
                  </a:txBody>
                  <a:tcPr/>
                </a:tc>
                <a:extLst>
                  <a:ext uri="{0D108BD9-81ED-4DB2-BD59-A6C34878D82A}">
                    <a16:rowId xmlns:a16="http://schemas.microsoft.com/office/drawing/2014/main" val="10003"/>
                  </a:ext>
                </a:extLst>
              </a:tr>
              <a:tr h="370840">
                <a:tc>
                  <a:txBody>
                    <a:bodyPr/>
                    <a:lstStyle/>
                    <a:p>
                      <a:r>
                        <a:rPr lang="en-IN" sz="2000" b="0" i="0" dirty="0">
                          <a:latin typeface="Arial" panose="020B0604020202020204" pitchFamily="34" charset="0"/>
                        </a:rPr>
                        <a:t>.</a:t>
                      </a:r>
                    </a:p>
                  </a:txBody>
                  <a:tcPr/>
                </a:tc>
                <a:tc>
                  <a:txBody>
                    <a:bodyPr/>
                    <a:lstStyle/>
                    <a:p>
                      <a:r>
                        <a:rPr lang="en-IN" sz="2000" b="0" i="0" dirty="0">
                          <a:latin typeface="Arial" panose="020B0604020202020204" pitchFamily="34" charset="0"/>
                        </a:rPr>
                        <a:t>.</a:t>
                      </a:r>
                    </a:p>
                  </a:txBody>
                  <a:tcPr/>
                </a:tc>
                <a:extLst>
                  <a:ext uri="{0D108BD9-81ED-4DB2-BD59-A6C34878D82A}">
                    <a16:rowId xmlns:a16="http://schemas.microsoft.com/office/drawing/2014/main" val="10004"/>
                  </a:ext>
                </a:extLst>
              </a:tr>
              <a:tr h="370840">
                <a:tc>
                  <a:txBody>
                    <a:bodyPr/>
                    <a:lstStyle/>
                    <a:p>
                      <a:r>
                        <a:rPr lang="en-IN" sz="2000" b="0" i="0" dirty="0">
                          <a:latin typeface="Arial" panose="020B0604020202020204" pitchFamily="34" charset="0"/>
                        </a:rPr>
                        <a:t>.</a:t>
                      </a:r>
                    </a:p>
                  </a:txBody>
                  <a:tcPr/>
                </a:tc>
                <a:tc>
                  <a:txBody>
                    <a:bodyPr/>
                    <a:lstStyle/>
                    <a:p>
                      <a:r>
                        <a:rPr lang="en-IN" sz="2000" b="0" i="0" dirty="0">
                          <a:latin typeface="Arial" panose="020B0604020202020204" pitchFamily="34" charset="0"/>
                        </a:rPr>
                        <a:t>.</a:t>
                      </a:r>
                    </a:p>
                  </a:txBody>
                  <a:tcPr/>
                </a:tc>
                <a:extLst>
                  <a:ext uri="{0D108BD9-81ED-4DB2-BD59-A6C34878D82A}">
                    <a16:rowId xmlns:a16="http://schemas.microsoft.com/office/drawing/2014/main" val="10005"/>
                  </a:ext>
                </a:extLst>
              </a:tr>
              <a:tr h="370840">
                <a:tc>
                  <a:txBody>
                    <a:bodyPr/>
                    <a:lstStyle/>
                    <a:p>
                      <a:r>
                        <a:rPr lang="en-IN" sz="2000" b="0" i="0" dirty="0">
                          <a:latin typeface="Arial" panose="020B0604020202020204" pitchFamily="34" charset="0"/>
                        </a:rPr>
                        <a:t>.</a:t>
                      </a:r>
                    </a:p>
                  </a:txBody>
                  <a:tcPr/>
                </a:tc>
                <a:tc>
                  <a:txBody>
                    <a:bodyPr/>
                    <a:lstStyle/>
                    <a:p>
                      <a:r>
                        <a:rPr lang="en-IN" sz="2000" b="0" i="0" dirty="0">
                          <a:latin typeface="Arial" panose="020B0604020202020204" pitchFamily="34" charset="0"/>
                        </a:rPr>
                        <a:t>.</a:t>
                      </a:r>
                    </a:p>
                  </a:txBody>
                  <a:tcPr/>
                </a:tc>
                <a:extLst>
                  <a:ext uri="{0D108BD9-81ED-4DB2-BD59-A6C34878D82A}">
                    <a16:rowId xmlns:a16="http://schemas.microsoft.com/office/drawing/2014/main" val="10006"/>
                  </a:ext>
                </a:extLst>
              </a:tr>
              <a:tr h="370840">
                <a:tc>
                  <a:txBody>
                    <a:bodyPr/>
                    <a:lstStyle/>
                    <a:p>
                      <a:r>
                        <a:rPr lang="en-IN" sz="2000" b="0" i="0" dirty="0">
                          <a:latin typeface="Arial" panose="020B0604020202020204" pitchFamily="34" charset="0"/>
                        </a:rPr>
                        <a:t>100000</a:t>
                      </a:r>
                    </a:p>
                  </a:txBody>
                  <a:tcPr/>
                </a:tc>
                <a:tc>
                  <a:txBody>
                    <a:bodyPr/>
                    <a:lstStyle/>
                    <a:p>
                      <a:r>
                        <a:rPr lang="en-IN" sz="2000" b="0" i="0" dirty="0">
                          <a:latin typeface="Arial" panose="020B0604020202020204" pitchFamily="34" charset="0"/>
                        </a:rPr>
                        <a:t>5000</a:t>
                      </a:r>
                    </a:p>
                  </a:txBody>
                  <a:tcPr/>
                </a:tc>
                <a:extLst>
                  <a:ext uri="{0D108BD9-81ED-4DB2-BD59-A6C34878D82A}">
                    <a16:rowId xmlns:a16="http://schemas.microsoft.com/office/drawing/2014/main" val="10007"/>
                  </a:ext>
                </a:extLst>
              </a:tr>
            </a:tbl>
          </a:graphicData>
        </a:graphic>
      </p:graphicFrame>
      <p:sp>
        <p:nvSpPr>
          <p:cNvPr id="5" name="Slide Number Placeholder 1">
            <a:extLst>
              <a:ext uri="{FF2B5EF4-FFF2-40B4-BE49-F238E27FC236}">
                <a16:creationId xmlns:a16="http://schemas.microsoft.com/office/drawing/2014/main" id="{DA3961E7-8D77-4B48-A8B5-21ACAE0ED862}"/>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6" name="Google Shape;306;p15">
            <a:extLst>
              <a:ext uri="{FF2B5EF4-FFF2-40B4-BE49-F238E27FC236}">
                <a16:creationId xmlns:a16="http://schemas.microsoft.com/office/drawing/2014/main" id="{9CD8B873-6C3B-B44B-9EA0-26FDC0F02508}"/>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“Integrity is the most valuable and respected quality of leadership. Always keep your word.”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Brian Tracy</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768081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Gains and Lift Charts</a:t>
            </a:r>
          </a:p>
        </p:txBody>
      </p:sp>
      <p:sp>
        <p:nvSpPr>
          <p:cNvPr id="3" name="Content Placeholder 2"/>
          <p:cNvSpPr>
            <a:spLocks noGrp="1"/>
          </p:cNvSpPr>
          <p:nvPr>
            <p:ph idx="1"/>
          </p:nvPr>
        </p:nvSpPr>
        <p:spPr>
          <a:xfrm>
            <a:off x="152400" y="1005539"/>
            <a:ext cx="6705600" cy="2042462"/>
          </a:xfrm>
        </p:spPr>
        <p:txBody>
          <a:bodyPr/>
          <a:lstStyle/>
          <a:p>
            <a:pPr marL="0" indent="0">
              <a:lnSpc>
                <a:spcPct val="100000"/>
              </a:lnSpc>
              <a:spcBef>
                <a:spcPts val="0"/>
              </a:spcBef>
              <a:buNone/>
            </a:pPr>
            <a:r>
              <a:rPr lang="en-IN" sz="2400" dirty="0"/>
              <a:t>With a predictive model, where the model assigns a probability to each customer, the customers are ordered and divided into deciles (or any other quantiles).  They are then called in decreasing order of probability to buy.</a:t>
            </a:r>
          </a:p>
        </p:txBody>
      </p:sp>
      <p:graphicFrame>
        <p:nvGraphicFramePr>
          <p:cNvPr id="4" name="Table 3"/>
          <p:cNvGraphicFramePr>
            <a:graphicFrameLocks noGrp="1"/>
          </p:cNvGraphicFramePr>
          <p:nvPr/>
        </p:nvGraphicFramePr>
        <p:xfrm>
          <a:off x="6934200" y="997822"/>
          <a:ext cx="5105400" cy="4968240"/>
        </p:xfrm>
        <a:graphic>
          <a:graphicData uri="http://schemas.openxmlformats.org/drawingml/2006/table">
            <a:tbl>
              <a:tblPr firstRow="1" bandRow="1">
                <a:tableStyleId>{073A0DAA-6AF3-43AB-8588-CEC1D06C72B9}</a:tableStyleId>
              </a:tblPr>
              <a:tblGrid>
                <a:gridCol w="1701800">
                  <a:extLst>
                    <a:ext uri="{9D8B030D-6E8A-4147-A177-3AD203B41FA5}">
                      <a16:colId xmlns:a16="http://schemas.microsoft.com/office/drawing/2014/main" val="20000"/>
                    </a:ext>
                  </a:extLst>
                </a:gridCol>
                <a:gridCol w="1701800">
                  <a:extLst>
                    <a:ext uri="{9D8B030D-6E8A-4147-A177-3AD203B41FA5}">
                      <a16:colId xmlns:a16="http://schemas.microsoft.com/office/drawing/2014/main" val="20001"/>
                    </a:ext>
                  </a:extLst>
                </a:gridCol>
                <a:gridCol w="1701800">
                  <a:extLst>
                    <a:ext uri="{9D8B030D-6E8A-4147-A177-3AD203B41FA5}">
                      <a16:colId xmlns:a16="http://schemas.microsoft.com/office/drawing/2014/main" val="20002"/>
                    </a:ext>
                  </a:extLst>
                </a:gridCol>
              </a:tblGrid>
              <a:tr h="370840">
                <a:tc>
                  <a:txBody>
                    <a:bodyPr/>
                    <a:lstStyle/>
                    <a:p>
                      <a:r>
                        <a:rPr lang="en-IN" sz="2000" b="0" i="0" dirty="0">
                          <a:latin typeface="Arial" panose="020B0604020202020204" pitchFamily="34" charset="0"/>
                        </a:rPr>
                        <a:t>Cost ($)</a:t>
                      </a:r>
                    </a:p>
                  </a:txBody>
                  <a:tcPr/>
                </a:tc>
                <a:tc>
                  <a:txBody>
                    <a:bodyPr/>
                    <a:lstStyle/>
                    <a:p>
                      <a:r>
                        <a:rPr lang="en-IN" sz="2000" b="0" i="0" dirty="0">
                          <a:latin typeface="Arial" panose="020B0604020202020204" pitchFamily="34" charset="0"/>
                        </a:rPr>
                        <a:t>Decile contacted</a:t>
                      </a:r>
                    </a:p>
                  </a:txBody>
                  <a:tcPr/>
                </a:tc>
                <a:tc>
                  <a:txBody>
                    <a:bodyPr/>
                    <a:lstStyle/>
                    <a:p>
                      <a:r>
                        <a:rPr lang="en-IN" sz="2000" b="0" i="0" dirty="0">
                          <a:latin typeface="Arial" panose="020B0604020202020204" pitchFamily="34" charset="0"/>
                        </a:rPr>
                        <a:t>Cumulative responses</a:t>
                      </a:r>
                    </a:p>
                  </a:txBody>
                  <a:tcPr/>
                </a:tc>
                <a:extLst>
                  <a:ext uri="{0D108BD9-81ED-4DB2-BD59-A6C34878D82A}">
                    <a16:rowId xmlns:a16="http://schemas.microsoft.com/office/drawing/2014/main" val="10000"/>
                  </a:ext>
                </a:extLst>
              </a:tr>
              <a:tr h="370840">
                <a:tc>
                  <a:txBody>
                    <a:bodyPr/>
                    <a:lstStyle/>
                    <a:p>
                      <a:r>
                        <a:rPr lang="en-IN" sz="2000" b="0" i="0" dirty="0">
                          <a:latin typeface="Arial" panose="020B0604020202020204" pitchFamily="34" charset="0"/>
                        </a:rPr>
                        <a:t>10000</a:t>
                      </a:r>
                    </a:p>
                  </a:txBody>
                  <a:tcPr/>
                </a:tc>
                <a:tc>
                  <a:txBody>
                    <a:bodyPr/>
                    <a:lstStyle/>
                    <a:p>
                      <a:r>
                        <a:rPr lang="en-IN" sz="2000" b="0" i="0" dirty="0">
                          <a:latin typeface="Arial" panose="020B0604020202020204" pitchFamily="34" charset="0"/>
                        </a:rPr>
                        <a:t>10 (top decile)</a:t>
                      </a:r>
                    </a:p>
                  </a:txBody>
                  <a:tcPr/>
                </a:tc>
                <a:tc>
                  <a:txBody>
                    <a:bodyPr/>
                    <a:lstStyle/>
                    <a:p>
                      <a:r>
                        <a:rPr lang="en-IN" sz="2000" b="0" i="0" dirty="0">
                          <a:latin typeface="Arial" panose="020B0604020202020204" pitchFamily="34" charset="0"/>
                        </a:rPr>
                        <a:t>1500</a:t>
                      </a:r>
                    </a:p>
                  </a:txBody>
                  <a:tcPr/>
                </a:tc>
                <a:extLst>
                  <a:ext uri="{0D108BD9-81ED-4DB2-BD59-A6C34878D82A}">
                    <a16:rowId xmlns:a16="http://schemas.microsoft.com/office/drawing/2014/main" val="10001"/>
                  </a:ext>
                </a:extLst>
              </a:tr>
              <a:tr h="370840">
                <a:tc>
                  <a:txBody>
                    <a:bodyPr/>
                    <a:lstStyle/>
                    <a:p>
                      <a:r>
                        <a:rPr lang="en-IN" sz="2000" b="0" i="0" dirty="0">
                          <a:latin typeface="Arial" panose="020B0604020202020204" pitchFamily="34" charset="0"/>
                        </a:rPr>
                        <a:t>20000</a:t>
                      </a:r>
                    </a:p>
                  </a:txBody>
                  <a:tcPr/>
                </a:tc>
                <a:tc>
                  <a:txBody>
                    <a:bodyPr/>
                    <a:lstStyle/>
                    <a:p>
                      <a:r>
                        <a:rPr lang="en-IN" sz="2000" b="0" i="0" dirty="0">
                          <a:latin typeface="Arial" panose="020B0604020202020204" pitchFamily="34" charset="0"/>
                        </a:rPr>
                        <a:t>9</a:t>
                      </a:r>
                    </a:p>
                  </a:txBody>
                  <a:tcPr/>
                </a:tc>
                <a:tc>
                  <a:txBody>
                    <a:bodyPr/>
                    <a:lstStyle/>
                    <a:p>
                      <a:r>
                        <a:rPr lang="en-IN" sz="2000" b="0" i="0" dirty="0">
                          <a:latin typeface="Arial" panose="020B0604020202020204" pitchFamily="34" charset="0"/>
                        </a:rPr>
                        <a:t>2500</a:t>
                      </a:r>
                    </a:p>
                  </a:txBody>
                  <a:tcPr/>
                </a:tc>
                <a:extLst>
                  <a:ext uri="{0D108BD9-81ED-4DB2-BD59-A6C34878D82A}">
                    <a16:rowId xmlns:a16="http://schemas.microsoft.com/office/drawing/2014/main" val="10002"/>
                  </a:ext>
                </a:extLst>
              </a:tr>
              <a:tr h="370840">
                <a:tc>
                  <a:txBody>
                    <a:bodyPr/>
                    <a:lstStyle/>
                    <a:p>
                      <a:r>
                        <a:rPr lang="en-IN" sz="2000" b="0" i="0" dirty="0">
                          <a:latin typeface="Arial" panose="020B0604020202020204" pitchFamily="34" charset="0"/>
                        </a:rPr>
                        <a:t>30000</a:t>
                      </a:r>
                    </a:p>
                  </a:txBody>
                  <a:tcPr/>
                </a:tc>
                <a:tc>
                  <a:txBody>
                    <a:bodyPr/>
                    <a:lstStyle/>
                    <a:p>
                      <a:r>
                        <a:rPr lang="en-IN" sz="2000" b="0" i="0" dirty="0">
                          <a:latin typeface="Arial" panose="020B0604020202020204" pitchFamily="34" charset="0"/>
                        </a:rPr>
                        <a:t>8</a:t>
                      </a:r>
                    </a:p>
                  </a:txBody>
                  <a:tcPr/>
                </a:tc>
                <a:tc>
                  <a:txBody>
                    <a:bodyPr/>
                    <a:lstStyle/>
                    <a:p>
                      <a:r>
                        <a:rPr lang="en-IN" sz="2000" b="0" i="0" dirty="0">
                          <a:latin typeface="Arial" panose="020B0604020202020204" pitchFamily="34" charset="0"/>
                        </a:rPr>
                        <a:t>3500</a:t>
                      </a:r>
                    </a:p>
                  </a:txBody>
                  <a:tcPr/>
                </a:tc>
                <a:extLst>
                  <a:ext uri="{0D108BD9-81ED-4DB2-BD59-A6C34878D82A}">
                    <a16:rowId xmlns:a16="http://schemas.microsoft.com/office/drawing/2014/main" val="10003"/>
                  </a:ext>
                </a:extLst>
              </a:tr>
              <a:tr h="370840">
                <a:tc>
                  <a:txBody>
                    <a:bodyPr/>
                    <a:lstStyle/>
                    <a:p>
                      <a:r>
                        <a:rPr lang="en-IN" sz="2000" b="0" i="0" dirty="0">
                          <a:latin typeface="Arial" panose="020B0604020202020204" pitchFamily="34" charset="0"/>
                        </a:rPr>
                        <a:t>40000</a:t>
                      </a:r>
                    </a:p>
                  </a:txBody>
                  <a:tcPr/>
                </a:tc>
                <a:tc>
                  <a:txBody>
                    <a:bodyPr/>
                    <a:lstStyle/>
                    <a:p>
                      <a:r>
                        <a:rPr lang="en-IN" sz="2000" b="0" i="0" dirty="0">
                          <a:latin typeface="Arial" panose="020B0604020202020204" pitchFamily="34" charset="0"/>
                        </a:rPr>
                        <a:t>7</a:t>
                      </a:r>
                    </a:p>
                  </a:txBody>
                  <a:tcPr/>
                </a:tc>
                <a:tc>
                  <a:txBody>
                    <a:bodyPr/>
                    <a:lstStyle/>
                    <a:p>
                      <a:r>
                        <a:rPr lang="en-IN" sz="2000" b="0" i="0" dirty="0">
                          <a:latin typeface="Arial" panose="020B0604020202020204" pitchFamily="34" charset="0"/>
                        </a:rPr>
                        <a:t>4200</a:t>
                      </a:r>
                    </a:p>
                  </a:txBody>
                  <a:tcPr/>
                </a:tc>
                <a:extLst>
                  <a:ext uri="{0D108BD9-81ED-4DB2-BD59-A6C34878D82A}">
                    <a16:rowId xmlns:a16="http://schemas.microsoft.com/office/drawing/2014/main" val="10004"/>
                  </a:ext>
                </a:extLst>
              </a:tr>
              <a:tr h="370840">
                <a:tc>
                  <a:txBody>
                    <a:bodyPr/>
                    <a:lstStyle/>
                    <a:p>
                      <a:r>
                        <a:rPr lang="en-IN" sz="2000" b="0" i="0" dirty="0">
                          <a:latin typeface="Arial" panose="020B0604020202020204" pitchFamily="34" charset="0"/>
                        </a:rPr>
                        <a:t>50000</a:t>
                      </a:r>
                    </a:p>
                  </a:txBody>
                  <a:tcPr/>
                </a:tc>
                <a:tc>
                  <a:txBody>
                    <a:bodyPr/>
                    <a:lstStyle/>
                    <a:p>
                      <a:r>
                        <a:rPr lang="en-IN" sz="2000" b="0" i="0" dirty="0">
                          <a:latin typeface="Arial" panose="020B0604020202020204" pitchFamily="34" charset="0"/>
                        </a:rPr>
                        <a:t>6</a:t>
                      </a:r>
                    </a:p>
                  </a:txBody>
                  <a:tcPr/>
                </a:tc>
                <a:tc>
                  <a:txBody>
                    <a:bodyPr/>
                    <a:lstStyle/>
                    <a:p>
                      <a:r>
                        <a:rPr lang="en-IN" sz="2000" b="0" i="0" dirty="0">
                          <a:latin typeface="Arial" panose="020B0604020202020204" pitchFamily="34" charset="0"/>
                        </a:rPr>
                        <a:t>4500</a:t>
                      </a:r>
                    </a:p>
                  </a:txBody>
                  <a:tcPr/>
                </a:tc>
                <a:extLst>
                  <a:ext uri="{0D108BD9-81ED-4DB2-BD59-A6C34878D82A}">
                    <a16:rowId xmlns:a16="http://schemas.microsoft.com/office/drawing/2014/main" val="10005"/>
                  </a:ext>
                </a:extLst>
              </a:tr>
              <a:tr h="370840">
                <a:tc>
                  <a:txBody>
                    <a:bodyPr/>
                    <a:lstStyle/>
                    <a:p>
                      <a:r>
                        <a:rPr lang="en-IN" sz="2000" b="0" i="0" dirty="0">
                          <a:latin typeface="Arial" panose="020B0604020202020204" pitchFamily="34" charset="0"/>
                        </a:rPr>
                        <a:t>60000</a:t>
                      </a:r>
                    </a:p>
                  </a:txBody>
                  <a:tcPr/>
                </a:tc>
                <a:tc>
                  <a:txBody>
                    <a:bodyPr/>
                    <a:lstStyle/>
                    <a:p>
                      <a:r>
                        <a:rPr lang="en-IN" sz="2000" b="0" i="0" dirty="0">
                          <a:latin typeface="Arial" panose="020B0604020202020204" pitchFamily="34" charset="0"/>
                        </a:rPr>
                        <a:t>5</a:t>
                      </a:r>
                    </a:p>
                  </a:txBody>
                  <a:tcPr/>
                </a:tc>
                <a:tc>
                  <a:txBody>
                    <a:bodyPr/>
                    <a:lstStyle/>
                    <a:p>
                      <a:r>
                        <a:rPr lang="en-IN" sz="2000" b="0" i="0" dirty="0">
                          <a:latin typeface="Arial" panose="020B0604020202020204" pitchFamily="34" charset="0"/>
                        </a:rPr>
                        <a:t>4700</a:t>
                      </a:r>
                    </a:p>
                  </a:txBody>
                  <a:tcPr/>
                </a:tc>
                <a:extLst>
                  <a:ext uri="{0D108BD9-81ED-4DB2-BD59-A6C34878D82A}">
                    <a16:rowId xmlns:a16="http://schemas.microsoft.com/office/drawing/2014/main" val="10006"/>
                  </a:ext>
                </a:extLst>
              </a:tr>
              <a:tr h="370840">
                <a:tc>
                  <a:txBody>
                    <a:bodyPr/>
                    <a:lstStyle/>
                    <a:p>
                      <a:r>
                        <a:rPr lang="en-IN" sz="2000" b="0" i="0" dirty="0">
                          <a:latin typeface="Arial" panose="020B0604020202020204" pitchFamily="34" charset="0"/>
                        </a:rPr>
                        <a:t>70000</a:t>
                      </a:r>
                    </a:p>
                  </a:txBody>
                  <a:tcPr/>
                </a:tc>
                <a:tc>
                  <a:txBody>
                    <a:bodyPr/>
                    <a:lstStyle/>
                    <a:p>
                      <a:r>
                        <a:rPr lang="en-IN" sz="2000" b="0" i="0" dirty="0">
                          <a:latin typeface="Arial" panose="020B0604020202020204" pitchFamily="34" charset="0"/>
                        </a:rPr>
                        <a:t>4</a:t>
                      </a:r>
                    </a:p>
                  </a:txBody>
                  <a:tcPr/>
                </a:tc>
                <a:tc>
                  <a:txBody>
                    <a:bodyPr/>
                    <a:lstStyle/>
                    <a:p>
                      <a:r>
                        <a:rPr lang="en-IN" sz="2000" b="0" i="0" dirty="0">
                          <a:latin typeface="Arial" panose="020B0604020202020204" pitchFamily="34" charset="0"/>
                        </a:rPr>
                        <a:t>4850</a:t>
                      </a:r>
                    </a:p>
                  </a:txBody>
                  <a:tcPr/>
                </a:tc>
                <a:extLst>
                  <a:ext uri="{0D108BD9-81ED-4DB2-BD59-A6C34878D82A}">
                    <a16:rowId xmlns:a16="http://schemas.microsoft.com/office/drawing/2014/main" val="10007"/>
                  </a:ext>
                </a:extLst>
              </a:tr>
              <a:tr h="370840">
                <a:tc>
                  <a:txBody>
                    <a:bodyPr/>
                    <a:lstStyle/>
                    <a:p>
                      <a:r>
                        <a:rPr lang="en-IN" sz="2000" b="0" i="0" dirty="0">
                          <a:latin typeface="Arial" panose="020B0604020202020204" pitchFamily="34" charset="0"/>
                        </a:rPr>
                        <a:t>80000</a:t>
                      </a:r>
                    </a:p>
                  </a:txBody>
                  <a:tcPr/>
                </a:tc>
                <a:tc>
                  <a:txBody>
                    <a:bodyPr/>
                    <a:lstStyle/>
                    <a:p>
                      <a:r>
                        <a:rPr lang="en-IN" sz="2000" b="0" i="0" dirty="0">
                          <a:latin typeface="Arial" panose="020B0604020202020204" pitchFamily="34" charset="0"/>
                        </a:rPr>
                        <a:t>3</a:t>
                      </a:r>
                    </a:p>
                  </a:txBody>
                  <a:tcPr/>
                </a:tc>
                <a:tc>
                  <a:txBody>
                    <a:bodyPr/>
                    <a:lstStyle/>
                    <a:p>
                      <a:r>
                        <a:rPr lang="en-IN" sz="2000" b="0" i="0" dirty="0">
                          <a:latin typeface="Arial" panose="020B0604020202020204" pitchFamily="34" charset="0"/>
                        </a:rPr>
                        <a:t>4925</a:t>
                      </a:r>
                    </a:p>
                  </a:txBody>
                  <a:tcPr/>
                </a:tc>
                <a:extLst>
                  <a:ext uri="{0D108BD9-81ED-4DB2-BD59-A6C34878D82A}">
                    <a16:rowId xmlns:a16="http://schemas.microsoft.com/office/drawing/2014/main" val="10008"/>
                  </a:ext>
                </a:extLst>
              </a:tr>
              <a:tr h="370840">
                <a:tc>
                  <a:txBody>
                    <a:bodyPr/>
                    <a:lstStyle/>
                    <a:p>
                      <a:r>
                        <a:rPr lang="en-IN" sz="2000" b="0" i="0" dirty="0">
                          <a:latin typeface="Arial" panose="020B0604020202020204" pitchFamily="34" charset="0"/>
                        </a:rPr>
                        <a:t>90000</a:t>
                      </a:r>
                    </a:p>
                  </a:txBody>
                  <a:tcPr/>
                </a:tc>
                <a:tc>
                  <a:txBody>
                    <a:bodyPr/>
                    <a:lstStyle/>
                    <a:p>
                      <a:r>
                        <a:rPr lang="en-IN" sz="2000" b="0" i="0" dirty="0">
                          <a:latin typeface="Arial" panose="020B0604020202020204" pitchFamily="34" charset="0"/>
                        </a:rPr>
                        <a:t>2</a:t>
                      </a:r>
                    </a:p>
                  </a:txBody>
                  <a:tcPr/>
                </a:tc>
                <a:tc>
                  <a:txBody>
                    <a:bodyPr/>
                    <a:lstStyle/>
                    <a:p>
                      <a:r>
                        <a:rPr lang="en-IN" sz="2000" b="0" i="0" dirty="0">
                          <a:latin typeface="Arial" panose="020B0604020202020204" pitchFamily="34" charset="0"/>
                        </a:rPr>
                        <a:t>4975</a:t>
                      </a:r>
                    </a:p>
                  </a:txBody>
                  <a:tcPr/>
                </a:tc>
                <a:extLst>
                  <a:ext uri="{0D108BD9-81ED-4DB2-BD59-A6C34878D82A}">
                    <a16:rowId xmlns:a16="http://schemas.microsoft.com/office/drawing/2014/main" val="10009"/>
                  </a:ext>
                </a:extLst>
              </a:tr>
              <a:tr h="370840">
                <a:tc>
                  <a:txBody>
                    <a:bodyPr/>
                    <a:lstStyle/>
                    <a:p>
                      <a:r>
                        <a:rPr lang="en-IN" sz="2000" b="0" i="0" dirty="0">
                          <a:latin typeface="Arial" panose="020B0604020202020204" pitchFamily="34" charset="0"/>
                        </a:rPr>
                        <a:t>100000</a:t>
                      </a:r>
                    </a:p>
                  </a:txBody>
                  <a:tcPr/>
                </a:tc>
                <a:tc>
                  <a:txBody>
                    <a:bodyPr/>
                    <a:lstStyle/>
                    <a:p>
                      <a:r>
                        <a:rPr lang="en-IN" sz="2000" b="0" i="0" dirty="0">
                          <a:latin typeface="Arial" panose="020B0604020202020204" pitchFamily="34" charset="0"/>
                        </a:rPr>
                        <a:t>1</a:t>
                      </a:r>
                    </a:p>
                  </a:txBody>
                  <a:tcPr/>
                </a:tc>
                <a:tc>
                  <a:txBody>
                    <a:bodyPr/>
                    <a:lstStyle/>
                    <a:p>
                      <a:r>
                        <a:rPr lang="en-IN" sz="2000" b="0" i="0" dirty="0">
                          <a:latin typeface="Arial" panose="020B0604020202020204" pitchFamily="34" charset="0"/>
                        </a:rPr>
                        <a:t>5000</a:t>
                      </a:r>
                    </a:p>
                  </a:txBody>
                  <a:tcPr/>
                </a:tc>
                <a:extLst>
                  <a:ext uri="{0D108BD9-81ED-4DB2-BD59-A6C34878D82A}">
                    <a16:rowId xmlns:a16="http://schemas.microsoft.com/office/drawing/2014/main" val="10010"/>
                  </a:ext>
                </a:extLst>
              </a:tr>
            </a:tbl>
          </a:graphicData>
        </a:graphic>
      </p:graphicFrame>
      <p:sp>
        <p:nvSpPr>
          <p:cNvPr id="5" name="Slide Number Placeholder 1">
            <a:extLst>
              <a:ext uri="{FF2B5EF4-FFF2-40B4-BE49-F238E27FC236}">
                <a16:creationId xmlns:a16="http://schemas.microsoft.com/office/drawing/2014/main" id="{2056F415-9E94-9C4D-AB69-6DC91BC53906}"/>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6" name="Google Shape;306;p15">
            <a:extLst>
              <a:ext uri="{FF2B5EF4-FFF2-40B4-BE49-F238E27FC236}">
                <a16:creationId xmlns:a16="http://schemas.microsoft.com/office/drawing/2014/main" id="{07B0BC80-FE40-8745-9C9F-B65B7421143E}"/>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“Leadership is the ability to get extraordinary achievement from ordinary people.”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Brian Tracy</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629635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Gains and Lift Charts</a:t>
            </a:r>
          </a:p>
        </p:txBody>
      </p:sp>
      <p:pic>
        <p:nvPicPr>
          <p:cNvPr id="6" name="Content Placeholder 5"/>
          <p:cNvPicPr>
            <a:picLocks noGrp="1" noChangeAspect="1"/>
          </p:cNvPicPr>
          <p:nvPr>
            <p:ph idx="1"/>
          </p:nvPr>
        </p:nvPicPr>
        <p:blipFill>
          <a:blip r:embed="rId2"/>
          <a:stretch>
            <a:fillRect/>
          </a:stretch>
        </p:blipFill>
        <p:spPr>
          <a:xfrm>
            <a:off x="1066801" y="838200"/>
            <a:ext cx="3857423" cy="2410320"/>
          </a:xfrm>
          <a:prstGeom prst="rect">
            <a:avLst/>
          </a:prstGeom>
        </p:spPr>
      </p:pic>
      <p:pic>
        <p:nvPicPr>
          <p:cNvPr id="5" name="Picture 4"/>
          <p:cNvPicPr>
            <a:picLocks noChangeAspect="1"/>
          </p:cNvPicPr>
          <p:nvPr/>
        </p:nvPicPr>
        <p:blipFill>
          <a:blip r:embed="rId3"/>
          <a:stretch>
            <a:fillRect/>
          </a:stretch>
        </p:blipFill>
        <p:spPr>
          <a:xfrm>
            <a:off x="5000423" y="830580"/>
            <a:ext cx="6133108" cy="3688400"/>
          </a:xfrm>
          <a:prstGeom prst="rect">
            <a:avLst/>
          </a:prstGeom>
        </p:spPr>
      </p:pic>
      <p:sp>
        <p:nvSpPr>
          <p:cNvPr id="7" name="TextBox 6"/>
          <p:cNvSpPr txBox="1"/>
          <p:nvPr/>
        </p:nvSpPr>
        <p:spPr>
          <a:xfrm>
            <a:off x="8066978" y="2674780"/>
            <a:ext cx="1069524" cy="369332"/>
          </a:xfrm>
          <a:prstGeom prst="rect">
            <a:avLst/>
          </a:prstGeom>
          <a:noFill/>
        </p:spPr>
        <p:txBody>
          <a:bodyPr wrap="none" rtlCol="0">
            <a:spAutoFit/>
          </a:bodyPr>
          <a:lstStyle/>
          <a:p>
            <a:r>
              <a:rPr lang="en-IN" dirty="0">
                <a:latin typeface="Arial" panose="020B0604020202020204" pitchFamily="34" charset="0"/>
              </a:rPr>
              <a:t>Baseline</a:t>
            </a:r>
          </a:p>
        </p:txBody>
      </p:sp>
      <p:sp>
        <p:nvSpPr>
          <p:cNvPr id="8" name="TextBox 7"/>
          <p:cNvSpPr txBox="1"/>
          <p:nvPr/>
        </p:nvSpPr>
        <p:spPr>
          <a:xfrm>
            <a:off x="6248400" y="1752600"/>
            <a:ext cx="1172116" cy="369332"/>
          </a:xfrm>
          <a:prstGeom prst="rect">
            <a:avLst/>
          </a:prstGeom>
          <a:noFill/>
        </p:spPr>
        <p:txBody>
          <a:bodyPr wrap="none" rtlCol="0">
            <a:spAutoFit/>
          </a:bodyPr>
          <a:lstStyle/>
          <a:p>
            <a:r>
              <a:rPr lang="en-IN" dirty="0">
                <a:latin typeface="Arial" panose="020B0604020202020204" pitchFamily="34" charset="0"/>
              </a:rPr>
              <a:t>Lift Curve</a:t>
            </a:r>
          </a:p>
        </p:txBody>
      </p:sp>
      <p:graphicFrame>
        <p:nvGraphicFramePr>
          <p:cNvPr id="9" name="Table 8"/>
          <p:cNvGraphicFramePr>
            <a:graphicFrameLocks noGrp="1"/>
          </p:cNvGraphicFramePr>
          <p:nvPr/>
        </p:nvGraphicFramePr>
        <p:xfrm>
          <a:off x="1281010" y="3250921"/>
          <a:ext cx="3429003" cy="3177207"/>
        </p:xfrm>
        <a:graphic>
          <a:graphicData uri="http://schemas.openxmlformats.org/drawingml/2006/table">
            <a:tbl>
              <a:tblPr firstRow="1" bandRow="1">
                <a:tableStyleId>{073A0DAA-6AF3-43AB-8588-CEC1D06C72B9}</a:tableStyleId>
              </a:tblPr>
              <a:tblGrid>
                <a:gridCol w="1143001">
                  <a:extLst>
                    <a:ext uri="{9D8B030D-6E8A-4147-A177-3AD203B41FA5}">
                      <a16:colId xmlns:a16="http://schemas.microsoft.com/office/drawing/2014/main" val="20000"/>
                    </a:ext>
                  </a:extLst>
                </a:gridCol>
                <a:gridCol w="1143001">
                  <a:extLst>
                    <a:ext uri="{9D8B030D-6E8A-4147-A177-3AD203B41FA5}">
                      <a16:colId xmlns:a16="http://schemas.microsoft.com/office/drawing/2014/main" val="20001"/>
                    </a:ext>
                  </a:extLst>
                </a:gridCol>
                <a:gridCol w="1143001">
                  <a:extLst>
                    <a:ext uri="{9D8B030D-6E8A-4147-A177-3AD203B41FA5}">
                      <a16:colId xmlns:a16="http://schemas.microsoft.com/office/drawing/2014/main" val="20002"/>
                    </a:ext>
                  </a:extLst>
                </a:gridCol>
              </a:tblGrid>
              <a:tr h="478357">
                <a:tc>
                  <a:txBody>
                    <a:bodyPr/>
                    <a:lstStyle/>
                    <a:p>
                      <a:r>
                        <a:rPr lang="en-IN" sz="1100" b="0" i="0" dirty="0">
                          <a:latin typeface="Arial" panose="020B0604020202020204" pitchFamily="34" charset="0"/>
                        </a:rPr>
                        <a:t>Cost ($)</a:t>
                      </a:r>
                    </a:p>
                  </a:txBody>
                  <a:tcPr marL="49362" marR="49362" marT="24681" marB="24681"/>
                </a:tc>
                <a:tc>
                  <a:txBody>
                    <a:bodyPr/>
                    <a:lstStyle/>
                    <a:p>
                      <a:r>
                        <a:rPr lang="en-IN" sz="1100" b="0" i="0" dirty="0">
                          <a:latin typeface="Arial" panose="020B0604020202020204" pitchFamily="34" charset="0"/>
                        </a:rPr>
                        <a:t>Decile contacted</a:t>
                      </a:r>
                    </a:p>
                  </a:txBody>
                  <a:tcPr marL="49362" marR="49362" marT="24681" marB="24681"/>
                </a:tc>
                <a:tc>
                  <a:txBody>
                    <a:bodyPr/>
                    <a:lstStyle/>
                    <a:p>
                      <a:r>
                        <a:rPr lang="en-IN" sz="1100" b="0" i="0" dirty="0">
                          <a:latin typeface="Arial" panose="020B0604020202020204" pitchFamily="34" charset="0"/>
                        </a:rPr>
                        <a:t>Cumulative responses</a:t>
                      </a:r>
                    </a:p>
                  </a:txBody>
                  <a:tcPr marL="49362" marR="49362" marT="24681" marB="24681"/>
                </a:tc>
                <a:extLst>
                  <a:ext uri="{0D108BD9-81ED-4DB2-BD59-A6C34878D82A}">
                    <a16:rowId xmlns:a16="http://schemas.microsoft.com/office/drawing/2014/main" val="10000"/>
                  </a:ext>
                </a:extLst>
              </a:tr>
              <a:tr h="269885">
                <a:tc>
                  <a:txBody>
                    <a:bodyPr/>
                    <a:lstStyle/>
                    <a:p>
                      <a:r>
                        <a:rPr lang="en-IN" sz="1100" b="0" i="0" dirty="0">
                          <a:latin typeface="Arial" panose="020B0604020202020204" pitchFamily="34" charset="0"/>
                        </a:rPr>
                        <a:t>10000</a:t>
                      </a:r>
                    </a:p>
                  </a:txBody>
                  <a:tcPr marL="49362" marR="49362" marT="24681" marB="24681"/>
                </a:tc>
                <a:tc>
                  <a:txBody>
                    <a:bodyPr/>
                    <a:lstStyle/>
                    <a:p>
                      <a:r>
                        <a:rPr lang="en-IN" sz="1100" b="0" i="0" dirty="0">
                          <a:latin typeface="Arial" panose="020B0604020202020204" pitchFamily="34" charset="0"/>
                        </a:rPr>
                        <a:t>10 (top decile)</a:t>
                      </a:r>
                    </a:p>
                  </a:txBody>
                  <a:tcPr marL="49362" marR="49362" marT="24681" marB="24681"/>
                </a:tc>
                <a:tc>
                  <a:txBody>
                    <a:bodyPr/>
                    <a:lstStyle/>
                    <a:p>
                      <a:r>
                        <a:rPr lang="en-IN" sz="1100" b="0" i="0" dirty="0">
                          <a:latin typeface="Arial" panose="020B0604020202020204" pitchFamily="34" charset="0"/>
                        </a:rPr>
                        <a:t>1500</a:t>
                      </a:r>
                    </a:p>
                  </a:txBody>
                  <a:tcPr marL="49362" marR="49362" marT="24681" marB="24681"/>
                </a:tc>
                <a:extLst>
                  <a:ext uri="{0D108BD9-81ED-4DB2-BD59-A6C34878D82A}">
                    <a16:rowId xmlns:a16="http://schemas.microsoft.com/office/drawing/2014/main" val="10001"/>
                  </a:ext>
                </a:extLst>
              </a:tr>
              <a:tr h="269885">
                <a:tc>
                  <a:txBody>
                    <a:bodyPr/>
                    <a:lstStyle/>
                    <a:p>
                      <a:r>
                        <a:rPr lang="en-IN" sz="1100" b="0" i="0" dirty="0">
                          <a:latin typeface="Arial" panose="020B0604020202020204" pitchFamily="34" charset="0"/>
                        </a:rPr>
                        <a:t>20000</a:t>
                      </a:r>
                    </a:p>
                  </a:txBody>
                  <a:tcPr marL="49362" marR="49362" marT="24681" marB="24681"/>
                </a:tc>
                <a:tc>
                  <a:txBody>
                    <a:bodyPr/>
                    <a:lstStyle/>
                    <a:p>
                      <a:r>
                        <a:rPr lang="en-IN" sz="1100" b="0" i="0" dirty="0">
                          <a:latin typeface="Arial" panose="020B0604020202020204" pitchFamily="34" charset="0"/>
                        </a:rPr>
                        <a:t>9</a:t>
                      </a:r>
                    </a:p>
                  </a:txBody>
                  <a:tcPr marL="49362" marR="49362" marT="24681" marB="24681"/>
                </a:tc>
                <a:tc>
                  <a:txBody>
                    <a:bodyPr/>
                    <a:lstStyle/>
                    <a:p>
                      <a:r>
                        <a:rPr lang="en-IN" sz="1100" b="0" i="0" dirty="0">
                          <a:latin typeface="Arial" panose="020B0604020202020204" pitchFamily="34" charset="0"/>
                        </a:rPr>
                        <a:t>2500</a:t>
                      </a:r>
                    </a:p>
                  </a:txBody>
                  <a:tcPr marL="49362" marR="49362" marT="24681" marB="24681"/>
                </a:tc>
                <a:extLst>
                  <a:ext uri="{0D108BD9-81ED-4DB2-BD59-A6C34878D82A}">
                    <a16:rowId xmlns:a16="http://schemas.microsoft.com/office/drawing/2014/main" val="10002"/>
                  </a:ext>
                </a:extLst>
              </a:tr>
              <a:tr h="269885">
                <a:tc>
                  <a:txBody>
                    <a:bodyPr/>
                    <a:lstStyle/>
                    <a:p>
                      <a:r>
                        <a:rPr lang="en-IN" sz="1100" b="0" i="0" dirty="0">
                          <a:latin typeface="Arial" panose="020B0604020202020204" pitchFamily="34" charset="0"/>
                        </a:rPr>
                        <a:t>30000</a:t>
                      </a:r>
                    </a:p>
                  </a:txBody>
                  <a:tcPr marL="49362" marR="49362" marT="24681" marB="24681"/>
                </a:tc>
                <a:tc>
                  <a:txBody>
                    <a:bodyPr/>
                    <a:lstStyle/>
                    <a:p>
                      <a:r>
                        <a:rPr lang="en-IN" sz="1100" b="0" i="0" dirty="0">
                          <a:latin typeface="Arial" panose="020B0604020202020204" pitchFamily="34" charset="0"/>
                        </a:rPr>
                        <a:t>8</a:t>
                      </a:r>
                    </a:p>
                  </a:txBody>
                  <a:tcPr marL="49362" marR="49362" marT="24681" marB="24681"/>
                </a:tc>
                <a:tc>
                  <a:txBody>
                    <a:bodyPr/>
                    <a:lstStyle/>
                    <a:p>
                      <a:r>
                        <a:rPr lang="en-IN" sz="1100" b="0" i="0" dirty="0">
                          <a:latin typeface="Arial" panose="020B0604020202020204" pitchFamily="34" charset="0"/>
                        </a:rPr>
                        <a:t>3500</a:t>
                      </a:r>
                    </a:p>
                  </a:txBody>
                  <a:tcPr marL="49362" marR="49362" marT="24681" marB="24681"/>
                </a:tc>
                <a:extLst>
                  <a:ext uri="{0D108BD9-81ED-4DB2-BD59-A6C34878D82A}">
                    <a16:rowId xmlns:a16="http://schemas.microsoft.com/office/drawing/2014/main" val="10003"/>
                  </a:ext>
                </a:extLst>
              </a:tr>
              <a:tr h="269885">
                <a:tc>
                  <a:txBody>
                    <a:bodyPr/>
                    <a:lstStyle/>
                    <a:p>
                      <a:r>
                        <a:rPr lang="en-IN" sz="1100" b="0" i="0" dirty="0">
                          <a:latin typeface="Arial" panose="020B0604020202020204" pitchFamily="34" charset="0"/>
                        </a:rPr>
                        <a:t>40000</a:t>
                      </a:r>
                    </a:p>
                  </a:txBody>
                  <a:tcPr marL="49362" marR="49362" marT="24681" marB="24681"/>
                </a:tc>
                <a:tc>
                  <a:txBody>
                    <a:bodyPr/>
                    <a:lstStyle/>
                    <a:p>
                      <a:r>
                        <a:rPr lang="en-IN" sz="1100" b="0" i="0" dirty="0">
                          <a:latin typeface="Arial" panose="020B0604020202020204" pitchFamily="34" charset="0"/>
                        </a:rPr>
                        <a:t>7</a:t>
                      </a:r>
                    </a:p>
                  </a:txBody>
                  <a:tcPr marL="49362" marR="49362" marT="24681" marB="24681"/>
                </a:tc>
                <a:tc>
                  <a:txBody>
                    <a:bodyPr/>
                    <a:lstStyle/>
                    <a:p>
                      <a:r>
                        <a:rPr lang="en-IN" sz="1100" b="0" i="0" dirty="0">
                          <a:latin typeface="Arial" panose="020B0604020202020204" pitchFamily="34" charset="0"/>
                        </a:rPr>
                        <a:t>4200</a:t>
                      </a:r>
                    </a:p>
                  </a:txBody>
                  <a:tcPr marL="49362" marR="49362" marT="24681" marB="24681"/>
                </a:tc>
                <a:extLst>
                  <a:ext uri="{0D108BD9-81ED-4DB2-BD59-A6C34878D82A}">
                    <a16:rowId xmlns:a16="http://schemas.microsoft.com/office/drawing/2014/main" val="10004"/>
                  </a:ext>
                </a:extLst>
              </a:tr>
              <a:tr h="269885">
                <a:tc>
                  <a:txBody>
                    <a:bodyPr/>
                    <a:lstStyle/>
                    <a:p>
                      <a:r>
                        <a:rPr lang="en-IN" sz="1100" b="0" i="0" dirty="0">
                          <a:latin typeface="Arial" panose="020B0604020202020204" pitchFamily="34" charset="0"/>
                        </a:rPr>
                        <a:t>50000</a:t>
                      </a:r>
                    </a:p>
                  </a:txBody>
                  <a:tcPr marL="49362" marR="49362" marT="24681" marB="24681"/>
                </a:tc>
                <a:tc>
                  <a:txBody>
                    <a:bodyPr/>
                    <a:lstStyle/>
                    <a:p>
                      <a:r>
                        <a:rPr lang="en-IN" sz="1100" b="0" i="0" dirty="0">
                          <a:latin typeface="Arial" panose="020B0604020202020204" pitchFamily="34" charset="0"/>
                        </a:rPr>
                        <a:t>6</a:t>
                      </a:r>
                    </a:p>
                  </a:txBody>
                  <a:tcPr marL="49362" marR="49362" marT="24681" marB="24681"/>
                </a:tc>
                <a:tc>
                  <a:txBody>
                    <a:bodyPr/>
                    <a:lstStyle/>
                    <a:p>
                      <a:r>
                        <a:rPr lang="en-IN" sz="1100" b="0" i="0" dirty="0">
                          <a:latin typeface="Arial" panose="020B0604020202020204" pitchFamily="34" charset="0"/>
                        </a:rPr>
                        <a:t>4500</a:t>
                      </a:r>
                    </a:p>
                  </a:txBody>
                  <a:tcPr marL="49362" marR="49362" marT="24681" marB="24681"/>
                </a:tc>
                <a:extLst>
                  <a:ext uri="{0D108BD9-81ED-4DB2-BD59-A6C34878D82A}">
                    <a16:rowId xmlns:a16="http://schemas.microsoft.com/office/drawing/2014/main" val="10005"/>
                  </a:ext>
                </a:extLst>
              </a:tr>
              <a:tr h="269885">
                <a:tc>
                  <a:txBody>
                    <a:bodyPr/>
                    <a:lstStyle/>
                    <a:p>
                      <a:r>
                        <a:rPr lang="en-IN" sz="1100" b="0" i="0" dirty="0">
                          <a:latin typeface="Arial" panose="020B0604020202020204" pitchFamily="34" charset="0"/>
                        </a:rPr>
                        <a:t>60000</a:t>
                      </a:r>
                    </a:p>
                  </a:txBody>
                  <a:tcPr marL="49362" marR="49362" marT="24681" marB="24681"/>
                </a:tc>
                <a:tc>
                  <a:txBody>
                    <a:bodyPr/>
                    <a:lstStyle/>
                    <a:p>
                      <a:r>
                        <a:rPr lang="en-IN" sz="1100" b="0" i="0" dirty="0">
                          <a:latin typeface="Arial" panose="020B0604020202020204" pitchFamily="34" charset="0"/>
                        </a:rPr>
                        <a:t>5</a:t>
                      </a:r>
                    </a:p>
                  </a:txBody>
                  <a:tcPr marL="49362" marR="49362" marT="24681" marB="24681"/>
                </a:tc>
                <a:tc>
                  <a:txBody>
                    <a:bodyPr/>
                    <a:lstStyle/>
                    <a:p>
                      <a:r>
                        <a:rPr lang="en-IN" sz="1100" b="0" i="0" dirty="0">
                          <a:latin typeface="Arial" panose="020B0604020202020204" pitchFamily="34" charset="0"/>
                        </a:rPr>
                        <a:t>4700</a:t>
                      </a:r>
                    </a:p>
                  </a:txBody>
                  <a:tcPr marL="49362" marR="49362" marT="24681" marB="24681"/>
                </a:tc>
                <a:extLst>
                  <a:ext uri="{0D108BD9-81ED-4DB2-BD59-A6C34878D82A}">
                    <a16:rowId xmlns:a16="http://schemas.microsoft.com/office/drawing/2014/main" val="10006"/>
                  </a:ext>
                </a:extLst>
              </a:tr>
              <a:tr h="269885">
                <a:tc>
                  <a:txBody>
                    <a:bodyPr/>
                    <a:lstStyle/>
                    <a:p>
                      <a:r>
                        <a:rPr lang="en-IN" sz="1100" b="0" i="0" dirty="0">
                          <a:latin typeface="Arial" panose="020B0604020202020204" pitchFamily="34" charset="0"/>
                        </a:rPr>
                        <a:t>70000</a:t>
                      </a:r>
                    </a:p>
                  </a:txBody>
                  <a:tcPr marL="49362" marR="49362" marT="24681" marB="24681"/>
                </a:tc>
                <a:tc>
                  <a:txBody>
                    <a:bodyPr/>
                    <a:lstStyle/>
                    <a:p>
                      <a:r>
                        <a:rPr lang="en-IN" sz="1100" b="0" i="0" dirty="0">
                          <a:latin typeface="Arial" panose="020B0604020202020204" pitchFamily="34" charset="0"/>
                        </a:rPr>
                        <a:t>4</a:t>
                      </a:r>
                    </a:p>
                  </a:txBody>
                  <a:tcPr marL="49362" marR="49362" marT="24681" marB="24681"/>
                </a:tc>
                <a:tc>
                  <a:txBody>
                    <a:bodyPr/>
                    <a:lstStyle/>
                    <a:p>
                      <a:r>
                        <a:rPr lang="en-IN" sz="1100" b="0" i="0" dirty="0">
                          <a:latin typeface="Arial" panose="020B0604020202020204" pitchFamily="34" charset="0"/>
                        </a:rPr>
                        <a:t>4850</a:t>
                      </a:r>
                    </a:p>
                  </a:txBody>
                  <a:tcPr marL="49362" marR="49362" marT="24681" marB="24681"/>
                </a:tc>
                <a:extLst>
                  <a:ext uri="{0D108BD9-81ED-4DB2-BD59-A6C34878D82A}">
                    <a16:rowId xmlns:a16="http://schemas.microsoft.com/office/drawing/2014/main" val="10007"/>
                  </a:ext>
                </a:extLst>
              </a:tr>
              <a:tr h="269885">
                <a:tc>
                  <a:txBody>
                    <a:bodyPr/>
                    <a:lstStyle/>
                    <a:p>
                      <a:r>
                        <a:rPr lang="en-IN" sz="1100" b="0" i="0" dirty="0">
                          <a:latin typeface="Arial" panose="020B0604020202020204" pitchFamily="34" charset="0"/>
                        </a:rPr>
                        <a:t>80000</a:t>
                      </a:r>
                    </a:p>
                  </a:txBody>
                  <a:tcPr marL="49362" marR="49362" marT="24681" marB="24681"/>
                </a:tc>
                <a:tc>
                  <a:txBody>
                    <a:bodyPr/>
                    <a:lstStyle/>
                    <a:p>
                      <a:r>
                        <a:rPr lang="en-IN" sz="1100" b="0" i="0" dirty="0">
                          <a:latin typeface="Arial" panose="020B0604020202020204" pitchFamily="34" charset="0"/>
                        </a:rPr>
                        <a:t>3</a:t>
                      </a:r>
                    </a:p>
                  </a:txBody>
                  <a:tcPr marL="49362" marR="49362" marT="24681" marB="24681"/>
                </a:tc>
                <a:tc>
                  <a:txBody>
                    <a:bodyPr/>
                    <a:lstStyle/>
                    <a:p>
                      <a:r>
                        <a:rPr lang="en-IN" sz="1100" b="0" i="0" dirty="0">
                          <a:latin typeface="Arial" panose="020B0604020202020204" pitchFamily="34" charset="0"/>
                        </a:rPr>
                        <a:t>4925</a:t>
                      </a:r>
                    </a:p>
                  </a:txBody>
                  <a:tcPr marL="49362" marR="49362" marT="24681" marB="24681"/>
                </a:tc>
                <a:extLst>
                  <a:ext uri="{0D108BD9-81ED-4DB2-BD59-A6C34878D82A}">
                    <a16:rowId xmlns:a16="http://schemas.microsoft.com/office/drawing/2014/main" val="10008"/>
                  </a:ext>
                </a:extLst>
              </a:tr>
              <a:tr h="269885">
                <a:tc>
                  <a:txBody>
                    <a:bodyPr/>
                    <a:lstStyle/>
                    <a:p>
                      <a:r>
                        <a:rPr lang="en-IN" sz="1100" b="0" i="0" dirty="0">
                          <a:latin typeface="Arial" panose="020B0604020202020204" pitchFamily="34" charset="0"/>
                        </a:rPr>
                        <a:t>90000</a:t>
                      </a:r>
                    </a:p>
                  </a:txBody>
                  <a:tcPr marL="49362" marR="49362" marT="24681" marB="24681"/>
                </a:tc>
                <a:tc>
                  <a:txBody>
                    <a:bodyPr/>
                    <a:lstStyle/>
                    <a:p>
                      <a:r>
                        <a:rPr lang="en-IN" sz="1100" b="0" i="0" dirty="0">
                          <a:latin typeface="Arial" panose="020B0604020202020204" pitchFamily="34" charset="0"/>
                        </a:rPr>
                        <a:t>2</a:t>
                      </a:r>
                    </a:p>
                  </a:txBody>
                  <a:tcPr marL="49362" marR="49362" marT="24681" marB="24681"/>
                </a:tc>
                <a:tc>
                  <a:txBody>
                    <a:bodyPr/>
                    <a:lstStyle/>
                    <a:p>
                      <a:r>
                        <a:rPr lang="en-IN" sz="1100" b="0" i="0" dirty="0">
                          <a:latin typeface="Arial" panose="020B0604020202020204" pitchFamily="34" charset="0"/>
                        </a:rPr>
                        <a:t>4975</a:t>
                      </a:r>
                    </a:p>
                  </a:txBody>
                  <a:tcPr marL="49362" marR="49362" marT="24681" marB="24681"/>
                </a:tc>
                <a:extLst>
                  <a:ext uri="{0D108BD9-81ED-4DB2-BD59-A6C34878D82A}">
                    <a16:rowId xmlns:a16="http://schemas.microsoft.com/office/drawing/2014/main" val="10009"/>
                  </a:ext>
                </a:extLst>
              </a:tr>
              <a:tr h="269885">
                <a:tc>
                  <a:txBody>
                    <a:bodyPr/>
                    <a:lstStyle/>
                    <a:p>
                      <a:r>
                        <a:rPr lang="en-IN" sz="1100" b="0" i="0" dirty="0">
                          <a:latin typeface="Arial" panose="020B0604020202020204" pitchFamily="34" charset="0"/>
                        </a:rPr>
                        <a:t>100000</a:t>
                      </a:r>
                    </a:p>
                  </a:txBody>
                  <a:tcPr marL="49362" marR="49362" marT="24681" marB="24681"/>
                </a:tc>
                <a:tc>
                  <a:txBody>
                    <a:bodyPr/>
                    <a:lstStyle/>
                    <a:p>
                      <a:r>
                        <a:rPr lang="en-IN" sz="1100" b="0" i="0" dirty="0">
                          <a:latin typeface="Arial" panose="020B0604020202020204" pitchFamily="34" charset="0"/>
                        </a:rPr>
                        <a:t>1</a:t>
                      </a:r>
                    </a:p>
                  </a:txBody>
                  <a:tcPr marL="49362" marR="49362" marT="24681" marB="24681"/>
                </a:tc>
                <a:tc>
                  <a:txBody>
                    <a:bodyPr/>
                    <a:lstStyle/>
                    <a:p>
                      <a:r>
                        <a:rPr lang="en-IN" sz="1100" b="0" i="0" dirty="0">
                          <a:latin typeface="Arial" panose="020B0604020202020204" pitchFamily="34" charset="0"/>
                        </a:rPr>
                        <a:t>5000</a:t>
                      </a:r>
                    </a:p>
                  </a:txBody>
                  <a:tcPr marL="49362" marR="49362" marT="24681" marB="24681"/>
                </a:tc>
                <a:extLst>
                  <a:ext uri="{0D108BD9-81ED-4DB2-BD59-A6C34878D82A}">
                    <a16:rowId xmlns:a16="http://schemas.microsoft.com/office/drawing/2014/main" val="10010"/>
                  </a:ext>
                </a:extLst>
              </a:tr>
            </a:tbl>
          </a:graphicData>
        </a:graphic>
      </p:graphicFrame>
      <p:sp>
        <p:nvSpPr>
          <p:cNvPr id="10" name="Slide Number Placeholder 1">
            <a:extLst>
              <a:ext uri="{FF2B5EF4-FFF2-40B4-BE49-F238E27FC236}">
                <a16:creationId xmlns:a16="http://schemas.microsoft.com/office/drawing/2014/main" id="{6E1D1D9F-C1C8-174E-A383-7F923E3C02A4}"/>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1" name="Google Shape;306;p15">
            <a:extLst>
              <a:ext uri="{FF2B5EF4-FFF2-40B4-BE49-F238E27FC236}">
                <a16:creationId xmlns:a16="http://schemas.microsoft.com/office/drawing/2014/main" id="{C921FAE8-A9B9-7F44-8DF3-7DA894E02FDB}"/>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“Leaders set high standards. Refuse to tolerate mediocrity or poor performance.”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Brian Tracy</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16360038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Gains and Lift Charts</a:t>
            </a:r>
          </a:p>
        </p:txBody>
      </p:sp>
      <p:pic>
        <p:nvPicPr>
          <p:cNvPr id="3" name="Picture 2"/>
          <p:cNvPicPr>
            <a:picLocks noChangeAspect="1"/>
          </p:cNvPicPr>
          <p:nvPr/>
        </p:nvPicPr>
        <p:blipFill>
          <a:blip r:embed="rId2"/>
          <a:stretch>
            <a:fillRect/>
          </a:stretch>
        </p:blipFill>
        <p:spPr>
          <a:xfrm>
            <a:off x="76200" y="807723"/>
            <a:ext cx="7315200" cy="4395203"/>
          </a:xfrm>
          <a:prstGeom prst="rect">
            <a:avLst/>
          </a:prstGeom>
        </p:spPr>
      </p:pic>
      <p:pic>
        <p:nvPicPr>
          <p:cNvPr id="9" name="Content Placeholder 8"/>
          <p:cNvPicPr>
            <a:picLocks noGrp="1" noChangeAspect="1"/>
          </p:cNvPicPr>
          <p:nvPr>
            <p:ph idx="1"/>
          </p:nvPr>
        </p:nvPicPr>
        <p:blipFill>
          <a:blip r:embed="rId3"/>
          <a:stretch>
            <a:fillRect/>
          </a:stretch>
        </p:blipFill>
        <p:spPr>
          <a:xfrm>
            <a:off x="7677150" y="30480"/>
            <a:ext cx="3352800" cy="2016346"/>
          </a:xfrm>
          <a:prstGeom prst="rect">
            <a:avLst/>
          </a:prstGeom>
        </p:spPr>
      </p:pic>
      <p:sp>
        <p:nvSpPr>
          <p:cNvPr id="10" name="TextBox 9"/>
          <p:cNvSpPr txBox="1"/>
          <p:nvPr/>
        </p:nvSpPr>
        <p:spPr>
          <a:xfrm>
            <a:off x="7391400" y="2362200"/>
            <a:ext cx="4648200" cy="1631216"/>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Arial" panose="020B0604020202020204" pitchFamily="34" charset="0"/>
              </a:rPr>
              <a:t>Max lift of 3 at the top decile.</a:t>
            </a:r>
          </a:p>
          <a:p>
            <a:pPr marL="342900" indent="-342900">
              <a:buFont typeface="Arial" panose="020B0604020202020204" pitchFamily="34" charset="0"/>
              <a:buChar char="•"/>
            </a:pPr>
            <a:r>
              <a:rPr lang="en-IN" sz="2000" dirty="0">
                <a:latin typeface="Arial" panose="020B0604020202020204" pitchFamily="34" charset="0"/>
              </a:rPr>
              <a:t>Model advantage diminishes as more customers are contacted, especially in lower deciles.</a:t>
            </a:r>
          </a:p>
          <a:p>
            <a:pPr marL="342900" indent="-342900">
              <a:buFont typeface="Arial" panose="020B0604020202020204" pitchFamily="34" charset="0"/>
              <a:buChar char="•"/>
            </a:pPr>
            <a:r>
              <a:rPr lang="en-IN" sz="2000" dirty="0">
                <a:latin typeface="Arial" panose="020B0604020202020204" pitchFamily="34" charset="0"/>
              </a:rPr>
              <a:t>Useful to compare different models.</a:t>
            </a:r>
          </a:p>
        </p:txBody>
      </p:sp>
      <p:sp>
        <p:nvSpPr>
          <p:cNvPr id="6" name="Slide Number Placeholder 1">
            <a:extLst>
              <a:ext uri="{FF2B5EF4-FFF2-40B4-BE49-F238E27FC236}">
                <a16:creationId xmlns:a16="http://schemas.microsoft.com/office/drawing/2014/main" id="{ADB3CBBD-120F-B54A-A74C-680BA84654A6}"/>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7" name="Google Shape;306;p15">
            <a:extLst>
              <a:ext uri="{FF2B5EF4-FFF2-40B4-BE49-F238E27FC236}">
                <a16:creationId xmlns:a16="http://schemas.microsoft.com/office/drawing/2014/main" id="{329019D6-5994-5348-8CA7-4DB38E722DB2}"/>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“Clarity is the key to effective leadership. What are your goals?”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Brian Tracy</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2083271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Classification Problems</a:t>
            </a:r>
            <a:endParaRPr lang="en-US" b="1" dirty="0"/>
          </a:p>
        </p:txBody>
      </p:sp>
      <p:sp>
        <p:nvSpPr>
          <p:cNvPr id="3" name="Content Placeholder 2"/>
          <p:cNvSpPr>
            <a:spLocks noGrp="1"/>
          </p:cNvSpPr>
          <p:nvPr>
            <p:ph idx="1"/>
          </p:nvPr>
        </p:nvSpPr>
        <p:spPr>
          <a:xfrm>
            <a:off x="313510" y="990600"/>
            <a:ext cx="10842169" cy="5105400"/>
          </a:xfrm>
        </p:spPr>
        <p:txBody>
          <a:bodyPr/>
          <a:lstStyle/>
          <a:p>
            <a:pPr>
              <a:lnSpc>
                <a:spcPct val="100000"/>
              </a:lnSpc>
              <a:spcBef>
                <a:spcPts val="0"/>
              </a:spcBef>
            </a:pPr>
            <a:r>
              <a:rPr lang="en-IN" sz="2400" dirty="0"/>
              <a:t>Given certain evidence X, what is the probability that this is from class Y</a:t>
            </a:r>
            <a:r>
              <a:rPr lang="en-IN" sz="2400" baseline="-25000" dirty="0"/>
              <a:t>i</a:t>
            </a:r>
            <a:r>
              <a:rPr lang="en-IN" sz="2400" dirty="0"/>
              <a:t>, i.e., P(Y</a:t>
            </a:r>
            <a:r>
              <a:rPr lang="en-IN" sz="2400" baseline="-25000" dirty="0"/>
              <a:t>i</a:t>
            </a:r>
            <a:r>
              <a:rPr lang="en-IN" sz="2400" dirty="0"/>
              <a:t> | X)</a:t>
            </a:r>
            <a:endParaRPr lang="en-IN" sz="2400" baseline="-25000" dirty="0"/>
          </a:p>
          <a:p>
            <a:pPr>
              <a:lnSpc>
                <a:spcPct val="100000"/>
              </a:lnSpc>
              <a:spcBef>
                <a:spcPts val="0"/>
              </a:spcBef>
            </a:pPr>
            <a:endParaRPr lang="en-IN" sz="2400" baseline="-25000" dirty="0"/>
          </a:p>
          <a:p>
            <a:pPr>
              <a:lnSpc>
                <a:spcPct val="100000"/>
              </a:lnSpc>
              <a:spcBef>
                <a:spcPts val="0"/>
              </a:spcBef>
            </a:pPr>
            <a:r>
              <a:rPr lang="en-IN" sz="2400" dirty="0"/>
              <a:t>Logistic Regression solves this problem by modelling the probabilistic relationship between X and Y (sigmoid function, linear in X, etc.) </a:t>
            </a:r>
            <a:r>
              <a:rPr lang="en-IN" sz="2400" b="1" dirty="0">
                <a:solidFill>
                  <a:srgbClr val="C00000"/>
                </a:solidFill>
              </a:rPr>
              <a:t>directly</a:t>
            </a:r>
          </a:p>
        </p:txBody>
      </p:sp>
      <p:sp>
        <p:nvSpPr>
          <p:cNvPr id="4" name="Slide Number Placeholder 1">
            <a:extLst>
              <a:ext uri="{FF2B5EF4-FFF2-40B4-BE49-F238E27FC236}">
                <a16:creationId xmlns:a16="http://schemas.microsoft.com/office/drawing/2014/main" id="{D7CBB6A0-DF52-D649-B5C1-2FFFED949A63}"/>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Google Shape;306;p15">
            <a:extLst>
              <a:ext uri="{FF2B5EF4-FFF2-40B4-BE49-F238E27FC236}">
                <a16:creationId xmlns:a16="http://schemas.microsoft.com/office/drawing/2014/main" id="{4305EE6D-2705-B046-A1C5-1A49C569C691}"/>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“Just because something doesn't do what you planned it to do doesn't mean it's useless.”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Thomas Edison</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440914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04221" cy="656216"/>
          </a:xfrm>
        </p:spPr>
        <p:txBody>
          <a:bodyPr/>
          <a:lstStyle/>
          <a:p>
            <a:r>
              <a:rPr lang="en-US" b="1" dirty="0"/>
              <a:t>Learning Outcomes of Today’s Session</a:t>
            </a:r>
          </a:p>
        </p:txBody>
      </p:sp>
      <p:sp>
        <p:nvSpPr>
          <p:cNvPr id="3" name="Rectangle 2"/>
          <p:cNvSpPr/>
          <p:nvPr/>
        </p:nvSpPr>
        <p:spPr>
          <a:xfrm>
            <a:off x="265288" y="1788665"/>
            <a:ext cx="11661424" cy="2800767"/>
          </a:xfrm>
          <a:prstGeom prst="rect">
            <a:avLst/>
          </a:prstGeom>
        </p:spPr>
        <p:txBody>
          <a:bodyPr wrap="square">
            <a:spAutoFit/>
          </a:bodyPr>
          <a:lstStyle/>
          <a:p>
            <a:r>
              <a:rPr lang="en-US" sz="1600" dirty="0">
                <a:latin typeface="Arial" panose="020B0604020202020204" pitchFamily="34" charset="0"/>
              </a:rPr>
              <a:t>Be able to:</a:t>
            </a:r>
          </a:p>
          <a:p>
            <a:pPr marL="285750" indent="-285750">
              <a:buFont typeface="Arial" panose="020B0604020202020204" pitchFamily="34" charset="0"/>
              <a:buChar char="•"/>
            </a:pPr>
            <a:r>
              <a:rPr lang="en-US" sz="1600" dirty="0">
                <a:latin typeface="Arial" panose="020B0604020202020204" pitchFamily="34" charset="0"/>
              </a:rPr>
              <a:t>explain Naïve Bayes algorithm </a:t>
            </a:r>
          </a:p>
          <a:p>
            <a:pPr marL="285750" indent="-285750">
              <a:buFont typeface="Arial" panose="020B0604020202020204" pitchFamily="34" charset="0"/>
              <a:buChar char="•"/>
            </a:pPr>
            <a:r>
              <a:rPr lang="en-US" sz="1600" dirty="0">
                <a:latin typeface="Arial" panose="020B0604020202020204" pitchFamily="34" charset="0"/>
              </a:rPr>
              <a:t>explain the naïve assumption</a:t>
            </a:r>
          </a:p>
          <a:p>
            <a:pPr marL="285750" indent="-285750">
              <a:buFont typeface="Arial" panose="020B0604020202020204" pitchFamily="34" charset="0"/>
              <a:buChar char="•"/>
            </a:pPr>
            <a:r>
              <a:rPr lang="en-US" sz="1600" dirty="0">
                <a:latin typeface="Arial" panose="020B0604020202020204" pitchFamily="34" charset="0"/>
              </a:rPr>
              <a:t>explain the usage of marginal, conditional probabilities to compute posterior probabilities in Naïve Bayes algorithm</a:t>
            </a:r>
          </a:p>
          <a:p>
            <a:pPr marL="285750" indent="-285750">
              <a:buFont typeface="Arial" panose="020B0604020202020204" pitchFamily="34" charset="0"/>
              <a:buChar char="•"/>
            </a:pPr>
            <a:r>
              <a:rPr lang="en-US" sz="1600" dirty="0">
                <a:latin typeface="Arial" panose="020B0604020202020204" pitchFamily="34" charset="0"/>
              </a:rPr>
              <a:t>explain the A-priori probabilities and conditional probabilities for each attribute with respective to target class category</a:t>
            </a:r>
          </a:p>
          <a:p>
            <a:pPr marL="285750" indent="-285750">
              <a:buFont typeface="Arial" panose="020B0604020202020204" pitchFamily="34" charset="0"/>
              <a:buChar char="•"/>
            </a:pPr>
            <a:r>
              <a:rPr lang="en-US" sz="1600" dirty="0">
                <a:latin typeface="Arial" panose="020B0604020202020204" pitchFamily="34" charset="0"/>
              </a:rPr>
              <a:t>explain how to evaluate classification models using testing/validation data</a:t>
            </a:r>
          </a:p>
          <a:p>
            <a:pPr marL="285750" indent="-285750">
              <a:buFont typeface="Arial" panose="020B0604020202020204" pitchFamily="34" charset="0"/>
              <a:buChar char="•"/>
            </a:pPr>
            <a:r>
              <a:rPr lang="en-US" sz="1600" dirty="0">
                <a:latin typeface="Arial" panose="020B0604020202020204" pitchFamily="34" charset="0"/>
              </a:rPr>
              <a:t>interpret Confusion Matrix</a:t>
            </a:r>
          </a:p>
          <a:p>
            <a:pPr marL="285750" indent="-285750">
              <a:buFont typeface="Arial" panose="020B0604020202020204" pitchFamily="34" charset="0"/>
              <a:buChar char="•"/>
            </a:pPr>
            <a:r>
              <a:rPr lang="en-US" sz="1600" dirty="0">
                <a:latin typeface="Arial" panose="020B0604020202020204" pitchFamily="34" charset="0"/>
              </a:rPr>
              <a:t>define and compute Precision, Recall, Specificity, Accuracy and F1 Score.</a:t>
            </a:r>
          </a:p>
          <a:p>
            <a:pPr marL="285750" indent="-285750">
              <a:buFont typeface="Arial" panose="020B0604020202020204" pitchFamily="34" charset="0"/>
              <a:buChar char="•"/>
            </a:pPr>
            <a:r>
              <a:rPr lang="en-US" sz="1600" dirty="0">
                <a:latin typeface="Arial" panose="020B0604020202020204" pitchFamily="34" charset="0"/>
              </a:rPr>
              <a:t>explain the significance of ROC curves and AUC in model evaluation and selection</a:t>
            </a:r>
          </a:p>
          <a:p>
            <a:pPr marL="285750" indent="-285750">
              <a:buFont typeface="Arial" panose="020B0604020202020204" pitchFamily="34" charset="0"/>
              <a:buChar char="•"/>
            </a:pPr>
            <a:r>
              <a:rPr lang="en-US" sz="1600" dirty="0">
                <a:latin typeface="Arial" panose="020B0604020202020204" pitchFamily="34" charset="0"/>
              </a:rPr>
              <a:t>explain Lift and Gains Charts and their use</a:t>
            </a:r>
          </a:p>
          <a:p>
            <a:pPr marL="285750" indent="-285750">
              <a:buFont typeface="Arial" panose="020B0604020202020204" pitchFamily="34" charset="0"/>
              <a:buChar char="•"/>
            </a:pPr>
            <a:r>
              <a:rPr lang="en-US" sz="1600" dirty="0">
                <a:latin typeface="Arial" panose="020B0604020202020204" pitchFamily="34" charset="0"/>
              </a:rPr>
              <a:t>compute a Lift Chart from the Gains Chart data</a:t>
            </a:r>
          </a:p>
        </p:txBody>
      </p:sp>
      <p:sp>
        <p:nvSpPr>
          <p:cNvPr id="4" name="TextBox 3">
            <a:extLst>
              <a:ext uri="{FF2B5EF4-FFF2-40B4-BE49-F238E27FC236}">
                <a16:creationId xmlns:a16="http://schemas.microsoft.com/office/drawing/2014/main" id="{6A16C5EA-53D9-2B4C-A089-0714C752F802}"/>
              </a:ext>
            </a:extLst>
          </p:cNvPr>
          <p:cNvSpPr txBox="1"/>
          <p:nvPr/>
        </p:nvSpPr>
        <p:spPr>
          <a:xfrm>
            <a:off x="225776" y="841796"/>
            <a:ext cx="11204223" cy="923330"/>
          </a:xfrm>
          <a:prstGeom prst="rect">
            <a:avLst/>
          </a:prstGeom>
          <a:noFill/>
        </p:spPr>
        <p:txBody>
          <a:bodyPr wrap="square" rtlCol="0">
            <a:spAutoFit/>
          </a:bodyPr>
          <a:lstStyle/>
          <a:p>
            <a:r>
              <a:rPr lang="en-US" i="1" dirty="0">
                <a:solidFill>
                  <a:srgbClr val="C00000"/>
                </a:solidFill>
              </a:rPr>
              <a:t>When revising the material, keep in mind that if you can </a:t>
            </a:r>
            <a:r>
              <a:rPr lang="en-US" b="1" i="1" dirty="0">
                <a:solidFill>
                  <a:srgbClr val="C00000"/>
                </a:solidFill>
              </a:rPr>
              <a:t>confidently</a:t>
            </a:r>
            <a:r>
              <a:rPr lang="en-US" i="1" dirty="0">
                <a:solidFill>
                  <a:srgbClr val="C00000"/>
                </a:solidFill>
              </a:rPr>
              <a:t> and </a:t>
            </a:r>
            <a:r>
              <a:rPr lang="en-US" b="1" i="1" dirty="0">
                <a:solidFill>
                  <a:srgbClr val="C00000"/>
                </a:solidFill>
              </a:rPr>
              <a:t>fluently</a:t>
            </a:r>
            <a:r>
              <a:rPr lang="en-US" i="1" dirty="0">
                <a:solidFill>
                  <a:srgbClr val="C00000"/>
                </a:solidFill>
              </a:rPr>
              <a:t> answer the below, you have understood everything that needs to be understood from today’s session – these are the expected outcomes from your learning today.  First revise (material and videos of the class) and then ask questions.</a:t>
            </a:r>
          </a:p>
        </p:txBody>
      </p:sp>
      <p:sp>
        <p:nvSpPr>
          <p:cNvPr id="5" name="Slide Number Placeholder 1">
            <a:extLst>
              <a:ext uri="{FF2B5EF4-FFF2-40B4-BE49-F238E27FC236}">
                <a16:creationId xmlns:a16="http://schemas.microsoft.com/office/drawing/2014/main" id="{5776558E-D917-2145-B533-A552776072EB}"/>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6" name="Google Shape;306;p15">
            <a:extLst>
              <a:ext uri="{FF2B5EF4-FFF2-40B4-BE49-F238E27FC236}">
                <a16:creationId xmlns:a16="http://schemas.microsoft.com/office/drawing/2014/main" id="{DD4D596A-48B9-274B-BDA0-25EB08149615}"/>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“A negative mind will never give you a positive life.”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Anonymous</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1528829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D232D"/>
        </a:solidFill>
        <a:effectLst/>
      </p:bgPr>
    </p:bg>
    <p:spTree>
      <p:nvGrpSpPr>
        <p:cNvPr id="1" name="Shape 404"/>
        <p:cNvGrpSpPr/>
        <p:nvPr/>
      </p:nvGrpSpPr>
      <p:grpSpPr>
        <a:xfrm>
          <a:off x="0" y="0"/>
          <a:ext cx="0" cy="0"/>
          <a:chOff x="0" y="0"/>
          <a:chExt cx="0" cy="0"/>
        </a:xfrm>
      </p:grpSpPr>
      <p:pic>
        <p:nvPicPr>
          <p:cNvPr id="4" name="Picture 3" descr="A close up of text on a black background&#10;&#10;Description automatically generated">
            <a:extLst>
              <a:ext uri="{FF2B5EF4-FFF2-40B4-BE49-F238E27FC236}">
                <a16:creationId xmlns:a16="http://schemas.microsoft.com/office/drawing/2014/main" id="{1E010E9F-7775-B547-AB0B-CE653BF95E09}"/>
              </a:ext>
            </a:extLst>
          </p:cNvPr>
          <p:cNvPicPr>
            <a:picLocks noChangeAspect="1"/>
          </p:cNvPicPr>
          <p:nvPr/>
        </p:nvPicPr>
        <p:blipFill>
          <a:blip r:embed="rId3"/>
          <a:stretch>
            <a:fillRect/>
          </a:stretch>
        </p:blipFill>
        <p:spPr>
          <a:xfrm>
            <a:off x="0" y="0"/>
            <a:ext cx="12192000" cy="6858000"/>
          </a:xfrm>
          <a:prstGeom prst="rect">
            <a:avLst/>
          </a:prstGeom>
        </p:spPr>
      </p:pic>
      <p:sp>
        <p:nvSpPr>
          <p:cNvPr id="406" name="Google Shape;406;p26"/>
          <p:cNvSpPr txBox="1">
            <a:spLocks noGrp="1"/>
          </p:cNvSpPr>
          <p:nvPr>
            <p:ph type="sldNum" idx="4"/>
          </p:nvPr>
        </p:nvSpPr>
        <p:spPr>
          <a:xfrm>
            <a:off x="11058036" y="6601079"/>
            <a:ext cx="918900" cy="2223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7" name="Google Shape;407;p26"/>
          <p:cNvSpPr txBox="1"/>
          <p:nvPr/>
        </p:nvSpPr>
        <p:spPr>
          <a:xfrm>
            <a:off x="60275" y="6534775"/>
            <a:ext cx="11430000" cy="323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36363"/>
              </a:lnSpc>
              <a:spcBef>
                <a:spcPts val="300"/>
              </a:spcBef>
              <a:spcAft>
                <a:spcPts val="0"/>
              </a:spcAft>
              <a:buClr>
                <a:srgbClr val="000000"/>
              </a:buClr>
              <a:buSzTx/>
              <a:buFont typeface="Arial"/>
              <a:buNone/>
              <a:tabLst/>
              <a:defRPr/>
            </a:pPr>
            <a:r>
              <a:rPr kumimoji="0" lang="en-GB" sz="900" b="0" i="1" u="none" strike="noStrike" kern="0" cap="none" spc="0" normalizeH="0" baseline="0" noProof="0">
                <a:ln>
                  <a:noFill/>
                </a:ln>
                <a:solidFill>
                  <a:srgbClr val="FFFFFF"/>
                </a:solidFill>
                <a:effectLst/>
                <a:uLnTx/>
                <a:uFillTx/>
                <a:latin typeface="Arial"/>
                <a:cs typeface="Arial"/>
                <a:sym typeface="Arial"/>
              </a:rPr>
              <a:t>This presentation may contain references to findings of various reports available in the public domain. INSOFE  makes no representation as to their accuracy or that the organization subscribes to those findings.</a:t>
            </a:r>
            <a:endParaRPr kumimoji="0" sz="900" b="0" i="1" u="none" strike="noStrike" kern="0" cap="none" spc="0" normalizeH="0" baseline="0" noProof="0">
              <a:ln>
                <a:noFill/>
              </a:ln>
              <a:solidFill>
                <a:srgbClr val="FFFFFF"/>
              </a:solidFill>
              <a:effectLst/>
              <a:uLnTx/>
              <a:uFillTx/>
              <a:latin typeface="Arial"/>
              <a:cs typeface="Arial"/>
              <a:sym typeface="Arial"/>
            </a:endParaRPr>
          </a:p>
        </p:txBody>
      </p:sp>
      <p:sp>
        <p:nvSpPr>
          <p:cNvPr id="409" name="Google Shape;409;p26"/>
          <p:cNvSpPr txBox="1"/>
          <p:nvPr/>
        </p:nvSpPr>
        <p:spPr>
          <a:xfrm>
            <a:off x="528387" y="6009633"/>
            <a:ext cx="2478600" cy="3231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292929"/>
              </a:buClr>
              <a:buSzPts val="1600"/>
              <a:buFont typeface="Georgia"/>
              <a:buNone/>
              <a:tabLst/>
              <a:defRPr/>
            </a:pPr>
            <a:r>
              <a:rPr kumimoji="0" lang="en-GB" sz="1400" b="0" i="0" u="sng" strike="noStrike" kern="0" cap="none" spc="0" normalizeH="0" baseline="0" noProof="0" dirty="0">
                <a:ln>
                  <a:noFill/>
                </a:ln>
                <a:solidFill>
                  <a:srgbClr val="FFFFFF"/>
                </a:solidFill>
                <a:effectLst/>
                <a:uLnTx/>
                <a:uFillTx/>
                <a:latin typeface="Arial" panose="020B0604020202020204" pitchFamily="34" charset="0"/>
                <a:cs typeface="Arial"/>
                <a:sym typeface="Arial"/>
              </a:rPr>
              <a:t>Follow us on Social Media: </a:t>
            </a:r>
            <a:endParaRPr kumimoji="0" sz="1400" b="0" i="0" u="sng"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p:txBody>
      </p:sp>
      <p:pic>
        <p:nvPicPr>
          <p:cNvPr id="410" name="Google Shape;410;p26" descr="A close up of a sign&#10;&#10;Description automatically generated">
            <a:hlinkClick r:id="rId4"/>
          </p:cNvPr>
          <p:cNvPicPr preferRelativeResize="0"/>
          <p:nvPr/>
        </p:nvPicPr>
        <p:blipFill rotWithShape="1">
          <a:blip r:embed="rId5">
            <a:alphaModFix/>
          </a:blip>
          <a:srcRect/>
          <a:stretch/>
        </p:blipFill>
        <p:spPr>
          <a:xfrm>
            <a:off x="2824563" y="5967617"/>
            <a:ext cx="365120" cy="365120"/>
          </a:xfrm>
          <a:prstGeom prst="rect">
            <a:avLst/>
          </a:prstGeom>
          <a:noFill/>
          <a:ln>
            <a:noFill/>
          </a:ln>
        </p:spPr>
      </p:pic>
      <p:pic>
        <p:nvPicPr>
          <p:cNvPr id="411" name="Google Shape;411;p26" descr="A picture containing drawing&#10;&#10;Description automatically generated">
            <a:hlinkClick r:id="rId6"/>
          </p:cNvPr>
          <p:cNvPicPr preferRelativeResize="0"/>
          <p:nvPr/>
        </p:nvPicPr>
        <p:blipFill rotWithShape="1">
          <a:blip r:embed="rId7">
            <a:alphaModFix/>
          </a:blip>
          <a:srcRect/>
          <a:stretch/>
        </p:blipFill>
        <p:spPr>
          <a:xfrm>
            <a:off x="7886859" y="6009633"/>
            <a:ext cx="365120" cy="365120"/>
          </a:xfrm>
          <a:prstGeom prst="rect">
            <a:avLst/>
          </a:prstGeom>
          <a:noFill/>
          <a:ln>
            <a:noFill/>
          </a:ln>
        </p:spPr>
      </p:pic>
      <p:pic>
        <p:nvPicPr>
          <p:cNvPr id="412" name="Google Shape;412;p26" descr="A picture containing graphics, drawing&#10;&#10;Description automatically generated">
            <a:hlinkClick r:id="rId8"/>
          </p:cNvPr>
          <p:cNvPicPr preferRelativeResize="0"/>
          <p:nvPr/>
        </p:nvPicPr>
        <p:blipFill rotWithShape="1">
          <a:blip r:embed="rId9">
            <a:alphaModFix/>
          </a:blip>
          <a:srcRect/>
          <a:stretch/>
        </p:blipFill>
        <p:spPr>
          <a:xfrm>
            <a:off x="4492378" y="5988631"/>
            <a:ext cx="365120" cy="365120"/>
          </a:xfrm>
          <a:prstGeom prst="rect">
            <a:avLst/>
          </a:prstGeom>
          <a:noFill/>
          <a:ln>
            <a:noFill/>
          </a:ln>
        </p:spPr>
      </p:pic>
      <p:pic>
        <p:nvPicPr>
          <p:cNvPr id="413" name="Google Shape;413;p26" descr="A picture containing room, shirt, computer&#10;&#10;Description automatically generated">
            <a:hlinkClick r:id="rId10"/>
          </p:cNvPr>
          <p:cNvPicPr preferRelativeResize="0"/>
          <p:nvPr/>
        </p:nvPicPr>
        <p:blipFill rotWithShape="1">
          <a:blip r:embed="rId11">
            <a:alphaModFix/>
          </a:blip>
          <a:srcRect/>
          <a:stretch/>
        </p:blipFill>
        <p:spPr>
          <a:xfrm>
            <a:off x="6217165" y="5992398"/>
            <a:ext cx="365120" cy="365120"/>
          </a:xfrm>
          <a:prstGeom prst="rect">
            <a:avLst/>
          </a:prstGeom>
          <a:noFill/>
          <a:ln>
            <a:noFill/>
          </a:ln>
        </p:spPr>
      </p:pic>
      <p:pic>
        <p:nvPicPr>
          <p:cNvPr id="414" name="Google Shape;414;p26" descr="A close up of a sign&#10;&#10;Description automatically generated">
            <a:hlinkClick r:id="rId12"/>
          </p:cNvPr>
          <p:cNvPicPr preferRelativeResize="0"/>
          <p:nvPr/>
        </p:nvPicPr>
        <p:blipFill rotWithShape="1">
          <a:blip r:embed="rId13">
            <a:alphaModFix/>
          </a:blip>
          <a:srcRect/>
          <a:stretch/>
        </p:blipFill>
        <p:spPr>
          <a:xfrm>
            <a:off x="9657098" y="5991124"/>
            <a:ext cx="384442" cy="384442"/>
          </a:xfrm>
          <a:prstGeom prst="rect">
            <a:avLst/>
          </a:prstGeom>
          <a:noFill/>
          <a:ln>
            <a:noFill/>
          </a:ln>
        </p:spPr>
      </p:pic>
      <p:sp>
        <p:nvSpPr>
          <p:cNvPr id="415" name="Google Shape;415;p26"/>
          <p:cNvSpPr txBox="1"/>
          <p:nvPr/>
        </p:nvSpPr>
        <p:spPr>
          <a:xfrm>
            <a:off x="3199335" y="6003390"/>
            <a:ext cx="1321800" cy="3231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292929"/>
              </a:buClr>
              <a:buSzPts val="1600"/>
              <a:buFont typeface="Georgia"/>
              <a:buNone/>
              <a:tabLst/>
              <a:defRPr/>
            </a:pPr>
            <a:r>
              <a:rPr kumimoji="0" lang="en-GB" sz="1400" b="0" i="0" u="none" strike="noStrike" kern="0" cap="none" spc="0" normalizeH="0" baseline="0" noProof="0">
                <a:ln>
                  <a:noFill/>
                </a:ln>
                <a:solidFill>
                  <a:srgbClr val="FFFFFF"/>
                </a:solidFill>
                <a:effectLst/>
                <a:uLnTx/>
                <a:uFillTx/>
                <a:latin typeface="Arial"/>
                <a:cs typeface="Arial"/>
                <a:sym typeface="Arial"/>
              </a:rPr>
              <a:t>/insofeglobal/</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416" name="Google Shape;416;p26"/>
          <p:cNvSpPr txBox="1"/>
          <p:nvPr/>
        </p:nvSpPr>
        <p:spPr>
          <a:xfrm>
            <a:off x="4868000" y="6009633"/>
            <a:ext cx="1321800" cy="3231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292929"/>
              </a:buClr>
              <a:buSzPts val="1600"/>
              <a:buFont typeface="Georgia"/>
              <a:buNone/>
              <a:tabLst/>
              <a:defRPr/>
            </a:pPr>
            <a:r>
              <a:rPr kumimoji="0" lang="en-GB" sz="1400" b="0" i="0" u="none" strike="noStrike" kern="0" cap="none" spc="0" normalizeH="0" baseline="0" noProof="0">
                <a:ln>
                  <a:noFill/>
                </a:ln>
                <a:solidFill>
                  <a:srgbClr val="FFFFFF"/>
                </a:solidFill>
                <a:effectLst/>
                <a:uLnTx/>
                <a:uFillTx/>
                <a:latin typeface="Arial"/>
                <a:cs typeface="Arial"/>
                <a:sym typeface="Arial"/>
              </a:rPr>
              <a:t>/school/insofe/</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417" name="Google Shape;417;p26"/>
          <p:cNvSpPr txBox="1"/>
          <p:nvPr/>
        </p:nvSpPr>
        <p:spPr>
          <a:xfrm>
            <a:off x="6593624" y="6030643"/>
            <a:ext cx="1321800" cy="3231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292929"/>
              </a:buClr>
              <a:buSzPts val="1600"/>
              <a:buFont typeface="Georgia"/>
              <a:buNone/>
              <a:tabLst/>
              <a:defRPr/>
            </a:pPr>
            <a:r>
              <a:rPr kumimoji="0" lang="en-GB" sz="1400" b="0" i="0" u="none" strike="noStrike" kern="0" cap="none" spc="0" normalizeH="0" baseline="0" noProof="0">
                <a:ln>
                  <a:noFill/>
                </a:ln>
                <a:solidFill>
                  <a:srgbClr val="FFFFFF"/>
                </a:solidFill>
                <a:effectLst/>
                <a:uLnTx/>
                <a:uFillTx/>
                <a:latin typeface="Arial"/>
                <a:cs typeface="Arial"/>
                <a:sym typeface="Arial"/>
              </a:rPr>
              <a:t>/INSOFEedu</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418" name="Google Shape;418;p26"/>
          <p:cNvSpPr txBox="1"/>
          <p:nvPr/>
        </p:nvSpPr>
        <p:spPr>
          <a:xfrm>
            <a:off x="8263328" y="5988632"/>
            <a:ext cx="1452179" cy="344102"/>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292929"/>
              </a:buClr>
              <a:buSzPts val="1600"/>
              <a:buFont typeface="Georgia"/>
              <a:buNone/>
              <a:tabLst/>
              <a:defRPr/>
            </a:pPr>
            <a:r>
              <a:rPr kumimoji="0" lang="en-GB" sz="1400" b="0" i="0" u="none" strike="noStrike" kern="0" cap="none" spc="0" normalizeH="0" baseline="0" noProof="0">
                <a:ln>
                  <a:noFill/>
                </a:ln>
                <a:solidFill>
                  <a:srgbClr val="FFFFFF"/>
                </a:solidFill>
                <a:effectLst/>
                <a:uLnTx/>
                <a:uFillTx/>
                <a:latin typeface="Arial"/>
                <a:cs typeface="Arial"/>
                <a:sym typeface="Arial"/>
              </a:rPr>
              <a:t>/insofe_global/</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419" name="Google Shape;419;p26"/>
          <p:cNvSpPr txBox="1"/>
          <p:nvPr/>
        </p:nvSpPr>
        <p:spPr>
          <a:xfrm>
            <a:off x="10041535" y="6003390"/>
            <a:ext cx="1321800" cy="3231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292929"/>
              </a:buClr>
              <a:buSzPts val="1600"/>
              <a:buFont typeface="Georgia"/>
              <a:buNone/>
              <a:tabLst/>
              <a:defRPr/>
            </a:pPr>
            <a:r>
              <a:rPr kumimoji="0" lang="en-GB" sz="1400" b="0" i="0" u="none" strike="noStrike" kern="0" cap="none" spc="0" normalizeH="0" baseline="0" noProof="0">
                <a:ln>
                  <a:noFill/>
                </a:ln>
                <a:solidFill>
                  <a:srgbClr val="FFFFFF"/>
                </a:solidFill>
                <a:effectLst/>
                <a:uLnTx/>
                <a:uFillTx/>
                <a:latin typeface="Arial"/>
                <a:cs typeface="Arial"/>
                <a:sym typeface="Arial"/>
              </a:rPr>
              <a:t>/InsofeVideos</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1" name="Google Shape;415;p26">
            <a:extLst>
              <a:ext uri="{FF2B5EF4-FFF2-40B4-BE49-F238E27FC236}">
                <a16:creationId xmlns:a16="http://schemas.microsoft.com/office/drawing/2014/main" id="{E556E4B9-9F89-3E40-872D-44C719FC37E3}"/>
              </a:ext>
            </a:extLst>
          </p:cNvPr>
          <p:cNvSpPr txBox="1"/>
          <p:nvPr/>
        </p:nvSpPr>
        <p:spPr>
          <a:xfrm>
            <a:off x="528387" y="5408732"/>
            <a:ext cx="2186238" cy="36512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292929"/>
              </a:buClr>
              <a:buSzPts val="1600"/>
              <a:buFont typeface="Georgia"/>
              <a:buNone/>
              <a:tabLst/>
              <a:defRPr/>
            </a:pPr>
            <a:r>
              <a:rPr kumimoji="0" lang="en-US" sz="1400" b="0" i="0" u="sng" strike="noStrike" kern="0" cap="none" spc="0" normalizeH="0" baseline="0" noProof="0" dirty="0">
                <a:ln>
                  <a:noFill/>
                </a:ln>
                <a:solidFill>
                  <a:srgbClr val="FFFFFF"/>
                </a:solidFill>
                <a:effectLst/>
                <a:uLnTx/>
                <a:uFillTx/>
                <a:latin typeface="Arial" panose="020B0604020202020204" pitchFamily="34" charset="0"/>
                <a:cs typeface="Arial"/>
                <a:sym typeface="Arial"/>
              </a:rPr>
              <a:t>Email:</a:t>
            </a: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FFFFFF"/>
                </a:solidFill>
                <a:effectLst/>
                <a:uLnTx/>
                <a:uFillTx/>
                <a:latin typeface="Arial" panose="020B0604020202020204" pitchFamily="34" charset="0"/>
                <a:cs typeface="Arial"/>
                <a:sym typeface="Arial"/>
              </a:rPr>
              <a:t>info@insofe.edu.in</a:t>
            </a:r>
            <a:endParaRPr kumimoji="0" sz="14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p:txBody>
      </p:sp>
      <p:sp>
        <p:nvSpPr>
          <p:cNvPr id="22" name="Google Shape;415;p26">
            <a:extLst>
              <a:ext uri="{FF2B5EF4-FFF2-40B4-BE49-F238E27FC236}">
                <a16:creationId xmlns:a16="http://schemas.microsoft.com/office/drawing/2014/main" id="{E10B69E6-22C4-8441-9883-ED4A57F36025}"/>
              </a:ext>
            </a:extLst>
          </p:cNvPr>
          <p:cNvSpPr txBox="1"/>
          <p:nvPr/>
        </p:nvSpPr>
        <p:spPr>
          <a:xfrm>
            <a:off x="2956441" y="5408732"/>
            <a:ext cx="2323279" cy="36512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292929"/>
              </a:buClr>
              <a:buSzPts val="1600"/>
              <a:buFont typeface="Georgia"/>
              <a:buNone/>
              <a:tabLst/>
              <a:defRPr/>
            </a:pPr>
            <a:r>
              <a:rPr kumimoji="0" lang="en-US" sz="1400" b="0" i="0" u="sng" strike="noStrike" kern="0" cap="none" spc="0" normalizeH="0" baseline="0" noProof="0" dirty="0">
                <a:ln>
                  <a:noFill/>
                </a:ln>
                <a:solidFill>
                  <a:srgbClr val="FFFFFF"/>
                </a:solidFill>
                <a:effectLst/>
                <a:uLnTx/>
                <a:uFillTx/>
                <a:latin typeface="Arial" panose="020B0604020202020204" pitchFamily="34" charset="0"/>
                <a:cs typeface="Arial"/>
                <a:sym typeface="Arial"/>
              </a:rPr>
              <a:t>Website:</a:t>
            </a:r>
            <a:r>
              <a:rPr kumimoji="0" lang="en-US" sz="14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rPr>
              <a:t> </a:t>
            </a:r>
            <a:r>
              <a:rPr kumimoji="0" lang="en-US" sz="1400" b="0" i="0" u="none" strike="noStrike" kern="0" cap="none" spc="0" normalizeH="0" baseline="0" noProof="0" dirty="0" err="1">
                <a:ln>
                  <a:noFill/>
                </a:ln>
                <a:solidFill>
                  <a:srgbClr val="FFFFFF"/>
                </a:solidFill>
                <a:effectLst/>
                <a:uLnTx/>
                <a:uFillTx/>
                <a:latin typeface="Arial" panose="020B0604020202020204" pitchFamily="34" charset="0"/>
                <a:cs typeface="Arial"/>
                <a:sym typeface="Arial"/>
              </a:rPr>
              <a:t>www.insofe.edu.in</a:t>
            </a:r>
            <a:endParaRPr kumimoji="0" sz="1400" b="0" i="0" u="none" strike="noStrike" kern="0" cap="none" spc="0" normalizeH="0" baseline="0" noProof="0" dirty="0">
              <a:ln>
                <a:noFill/>
              </a:ln>
              <a:solidFill>
                <a:srgbClr val="FFFFFF"/>
              </a:solidFill>
              <a:effectLst/>
              <a:uLnTx/>
              <a:uFillTx/>
              <a:latin typeface="Arial" panose="020B0604020202020204" pitchFamily="34" charset="0"/>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Naïve Bayes Algorithm</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5778" y="990600"/>
                <a:ext cx="11432822" cy="3200400"/>
              </a:xfrm>
            </p:spPr>
            <p:txBody>
              <a:bodyPr/>
              <a:lstStyle/>
              <a:p>
                <a:pPr>
                  <a:lnSpc>
                    <a:spcPct val="100000"/>
                  </a:lnSpc>
                  <a:spcBef>
                    <a:spcPts val="0"/>
                  </a:spcBef>
                </a:pPr>
                <a:r>
                  <a:rPr lang="en-IN" sz="2400" dirty="0"/>
                  <a:t>Naïve Bayes makes predictions - P(Y</a:t>
                </a:r>
                <a:r>
                  <a:rPr lang="en-IN" sz="2400" baseline="-25000" dirty="0"/>
                  <a:t>i</a:t>
                </a:r>
                <a:r>
                  <a:rPr lang="en-IN" sz="2400" dirty="0"/>
                  <a:t> | X) - using Bayes theorem after estimating the </a:t>
                </a:r>
                <a:r>
                  <a:rPr lang="en-IN" sz="2400" b="1" dirty="0">
                    <a:solidFill>
                      <a:srgbClr val="C00000"/>
                    </a:solidFill>
                  </a:rPr>
                  <a:t>joint probability distribution</a:t>
                </a:r>
                <a:r>
                  <a:rPr lang="en-IN" sz="2400" dirty="0"/>
                  <a:t> of X and Y, i.e., P(X and Y)</a:t>
                </a:r>
              </a:p>
              <a:p>
                <a:pPr>
                  <a:lnSpc>
                    <a:spcPct val="100000"/>
                  </a:lnSpc>
                  <a:spcBef>
                    <a:spcPts val="0"/>
                  </a:spcBef>
                </a:pPr>
                <a:endParaRPr lang="en-IN" sz="2400" dirty="0"/>
              </a:p>
              <a:p>
                <a:pPr marL="0" indent="0" algn="ctr">
                  <a:lnSpc>
                    <a:spcPct val="100000"/>
                  </a:lnSpc>
                  <a:spcBef>
                    <a:spcPts val="0"/>
                  </a:spcBef>
                  <a:buNone/>
                </a:pPr>
                <a:r>
                  <a:rPr lang="en-IN" sz="1800" dirty="0">
                    <a:solidFill>
                      <a:srgbClr val="FF0000"/>
                    </a:solidFill>
                  </a:rPr>
                  <a:t>Recall </a:t>
                </a:r>
                <a14:m>
                  <m:oMath xmlns:m="http://schemas.openxmlformats.org/officeDocument/2006/math">
                    <m:r>
                      <a:rPr lang="en-US" sz="1800">
                        <a:solidFill>
                          <a:srgbClr val="FF0000"/>
                        </a:solidFill>
                        <a:latin typeface="Cambria Math" panose="02040503050406030204" pitchFamily="18" charset="0"/>
                      </a:rPr>
                      <m:t>𝐶𝑜𝑛𝑑𝑖𝑡𝑖𝑜𝑛𝑎𝑙</m:t>
                    </m:r>
                    <m:r>
                      <a:rPr lang="en-US" sz="1800">
                        <a:solidFill>
                          <a:srgbClr val="FF0000"/>
                        </a:solidFill>
                        <a:latin typeface="Cambria Math" panose="02040503050406030204" pitchFamily="18" charset="0"/>
                      </a:rPr>
                      <m:t> </m:t>
                    </m:r>
                    <m:r>
                      <a:rPr lang="en-US" sz="1800">
                        <a:solidFill>
                          <a:srgbClr val="FF0000"/>
                        </a:solidFill>
                        <a:latin typeface="Cambria Math" panose="02040503050406030204" pitchFamily="18" charset="0"/>
                      </a:rPr>
                      <m:t>𝑃𝑟𝑜𝑏𝑎𝑏𝑖𝑙𝑖𝑡𝑦</m:t>
                    </m:r>
                    <m:r>
                      <a:rPr lang="en-US" sz="1800">
                        <a:solidFill>
                          <a:srgbClr val="FF0000"/>
                        </a:solidFill>
                        <a:latin typeface="Cambria Math" panose="02040503050406030204" pitchFamily="18" charset="0"/>
                      </a:rPr>
                      <m:t>=</m:t>
                    </m:r>
                    <m:f>
                      <m:fPr>
                        <m:ctrlPr>
                          <a:rPr lang="en-US" sz="1800" i="1">
                            <a:solidFill>
                              <a:srgbClr val="FF0000"/>
                            </a:solidFill>
                            <a:latin typeface="Cambria Math" panose="02040503050406030204" pitchFamily="18" charset="0"/>
                          </a:rPr>
                        </m:ctrlPr>
                      </m:fPr>
                      <m:num>
                        <m:r>
                          <a:rPr lang="en-US" sz="1800">
                            <a:solidFill>
                              <a:srgbClr val="FF0000"/>
                            </a:solidFill>
                            <a:latin typeface="Cambria Math" panose="02040503050406030204" pitchFamily="18" charset="0"/>
                          </a:rPr>
                          <m:t>𝐽𝑜𝑖𝑛𝑡</m:t>
                        </m:r>
                        <m:r>
                          <a:rPr lang="en-US" sz="1800">
                            <a:solidFill>
                              <a:srgbClr val="FF0000"/>
                            </a:solidFill>
                            <a:latin typeface="Cambria Math" panose="02040503050406030204" pitchFamily="18" charset="0"/>
                          </a:rPr>
                          <m:t> </m:t>
                        </m:r>
                        <m:r>
                          <a:rPr lang="en-US" sz="1800">
                            <a:solidFill>
                              <a:srgbClr val="FF0000"/>
                            </a:solidFill>
                            <a:latin typeface="Cambria Math" panose="02040503050406030204" pitchFamily="18" charset="0"/>
                          </a:rPr>
                          <m:t>𝑃𝑟𝑜𝑏𝑎𝑏𝑖𝑙𝑖𝑡𝑦</m:t>
                        </m:r>
                      </m:num>
                      <m:den>
                        <m:r>
                          <a:rPr lang="en-US" sz="1800">
                            <a:solidFill>
                              <a:srgbClr val="FF0000"/>
                            </a:solidFill>
                            <a:latin typeface="Cambria Math" panose="02040503050406030204" pitchFamily="18" charset="0"/>
                          </a:rPr>
                          <m:t>𝑀𝑎𝑟𝑔𝑖𝑛𝑎𝑙</m:t>
                        </m:r>
                        <m:r>
                          <a:rPr lang="en-US" sz="1800">
                            <a:solidFill>
                              <a:srgbClr val="FF0000"/>
                            </a:solidFill>
                            <a:latin typeface="Cambria Math" panose="02040503050406030204" pitchFamily="18" charset="0"/>
                          </a:rPr>
                          <m:t> </m:t>
                        </m:r>
                        <m:r>
                          <a:rPr lang="en-US" sz="1800">
                            <a:solidFill>
                              <a:srgbClr val="FF0000"/>
                            </a:solidFill>
                            <a:latin typeface="Cambria Math" panose="02040503050406030204" pitchFamily="18" charset="0"/>
                          </a:rPr>
                          <m:t>𝑃𝑟𝑜𝑏𝑎𝑏𝑖𝑙𝑖𝑡𝑦</m:t>
                        </m:r>
                      </m:den>
                    </m:f>
                  </m:oMath>
                </a14:m>
                <a:endParaRPr lang="en-IN" sz="2400" dirty="0">
                  <a:solidFill>
                    <a:srgbClr val="FF0000"/>
                  </a:solidFill>
                </a:endParaRPr>
              </a:p>
              <a:p>
                <a:pPr marL="0" indent="0">
                  <a:lnSpc>
                    <a:spcPct val="100000"/>
                  </a:lnSpc>
                  <a:spcBef>
                    <a:spcPts val="0"/>
                  </a:spcBef>
                  <a:buNone/>
                </a:pPr>
                <a:endParaRPr lang="en-IN" sz="2000" baseline="-25000" dirty="0"/>
              </a:p>
              <a:p>
                <a:pPr>
                  <a:lnSpc>
                    <a:spcPct val="100000"/>
                  </a:lnSpc>
                  <a:spcBef>
                    <a:spcPts val="0"/>
                  </a:spcBef>
                </a:pPr>
                <a:r>
                  <a:rPr lang="en-IN" sz="2400" dirty="0"/>
                  <a:t>A simple classifier that performs surprisingly well on a large class of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5778" y="990600"/>
                <a:ext cx="11432822" cy="3200400"/>
              </a:xfrm>
              <a:blipFill>
                <a:blip r:embed="rId2"/>
                <a:stretch>
                  <a:fillRect t="-1976"/>
                </a:stretch>
              </a:blipFill>
            </p:spPr>
            <p:txBody>
              <a:bodyPr/>
              <a:lstStyle/>
              <a:p>
                <a:r>
                  <a:rPr lang="en-US">
                    <a:noFill/>
                  </a:rPr>
                  <a:t> </a:t>
                </a:r>
              </a:p>
            </p:txBody>
          </p:sp>
        </mc:Fallback>
      </mc:AlternateContent>
      <p:sp>
        <p:nvSpPr>
          <p:cNvPr id="4" name="Slide Number Placeholder 1">
            <a:extLst>
              <a:ext uri="{FF2B5EF4-FFF2-40B4-BE49-F238E27FC236}">
                <a16:creationId xmlns:a16="http://schemas.microsoft.com/office/drawing/2014/main" id="{6ED0D0A3-3835-3845-999D-160CEBF6F077}"/>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Google Shape;306;p15">
            <a:extLst>
              <a:ext uri="{FF2B5EF4-FFF2-40B4-BE49-F238E27FC236}">
                <a16:creationId xmlns:a16="http://schemas.microsoft.com/office/drawing/2014/main" id="{8B9C29C2-BC6C-584E-9702-6709FE460954}"/>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“Show me a thoroughly satisfied man and I will show you a failure.”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Thomas Edison</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055040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left)">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85"/>
            <a:ext cx="7222533" cy="704246"/>
          </a:xfrm>
        </p:spPr>
        <p:txBody>
          <a:bodyPr/>
          <a:lstStyle/>
          <a:p>
            <a:r>
              <a:rPr lang="en-IN" sz="4000" b="1" dirty="0"/>
              <a:t>Predicting Loan Default</a:t>
            </a:r>
            <a:endParaRPr lang="en-US" sz="4000" b="1" dirty="0"/>
          </a:p>
        </p:txBody>
      </p:sp>
      <p:sp>
        <p:nvSpPr>
          <p:cNvPr id="8" name="Slide Number Placeholder 1">
            <a:extLst>
              <a:ext uri="{FF2B5EF4-FFF2-40B4-BE49-F238E27FC236}">
                <a16:creationId xmlns:a16="http://schemas.microsoft.com/office/drawing/2014/main" id="{345E72B3-3E6F-0644-8593-D2298A47E7BC}"/>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9" name="Google Shape;306;p15">
            <a:extLst>
              <a:ext uri="{FF2B5EF4-FFF2-40B4-BE49-F238E27FC236}">
                <a16:creationId xmlns:a16="http://schemas.microsoft.com/office/drawing/2014/main" id="{2A73F422-BE79-CE47-8FC5-DEEAD83974CF}"/>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“If you accept failure as an opportunity to learn, it will change your whole perspective.”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lang="en-IN" sz="1400" b="1" kern="0" dirty="0">
                <a:solidFill>
                  <a:srgbClr val="FFFFFF"/>
                </a:solidFill>
                <a:latin typeface="Arial"/>
                <a:cs typeface="Arial"/>
                <a:sym typeface="Arial"/>
              </a:rPr>
              <a:t>C</a:t>
            </a:r>
            <a:r>
              <a:rPr kumimoji="0" lang="en-IN" sz="1400" b="1" i="0" u="none" strike="noStrike" kern="0" cap="none" spc="0" normalizeH="0" baseline="0" noProof="0" dirty="0">
                <a:ln>
                  <a:noFill/>
                </a:ln>
                <a:solidFill>
                  <a:srgbClr val="FFFFFF"/>
                </a:solidFill>
                <a:effectLst/>
                <a:uLnTx/>
                <a:uFillTx/>
                <a:latin typeface="Arial"/>
                <a:cs typeface="Arial"/>
                <a:sym typeface="Arial"/>
              </a:rPr>
              <a:t>atherine </a:t>
            </a:r>
            <a:r>
              <a:rPr kumimoji="0" lang="en-IN" sz="1400" b="1" i="0" u="none" strike="noStrike" kern="0" cap="none" spc="0" normalizeH="0" baseline="0" noProof="0" dirty="0" err="1">
                <a:ln>
                  <a:noFill/>
                </a:ln>
                <a:solidFill>
                  <a:srgbClr val="FFFFFF"/>
                </a:solidFill>
                <a:effectLst/>
                <a:uLnTx/>
                <a:uFillTx/>
                <a:latin typeface="Arial"/>
                <a:cs typeface="Arial"/>
                <a:sym typeface="Arial"/>
              </a:rPr>
              <a:t>Pulsifer</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sp>
        <p:nvSpPr>
          <p:cNvPr id="5" name="Content Placeholder 4">
            <a:extLst>
              <a:ext uri="{FF2B5EF4-FFF2-40B4-BE49-F238E27FC236}">
                <a16:creationId xmlns:a16="http://schemas.microsoft.com/office/drawing/2014/main" id="{DF0D2DAB-61AB-F440-A917-99C875755697}"/>
              </a:ext>
            </a:extLst>
          </p:cNvPr>
          <p:cNvSpPr>
            <a:spLocks noGrp="1"/>
          </p:cNvSpPr>
          <p:nvPr>
            <p:ph idx="1"/>
          </p:nvPr>
        </p:nvSpPr>
        <p:spPr>
          <a:xfrm>
            <a:off x="3832330" y="1389347"/>
            <a:ext cx="8108659" cy="1310310"/>
          </a:xfrm>
        </p:spPr>
        <p:txBody>
          <a:bodyPr/>
          <a:lstStyle/>
          <a:p>
            <a:pPr marL="101600" indent="0">
              <a:lnSpc>
                <a:spcPct val="100000"/>
              </a:lnSpc>
              <a:spcBef>
                <a:spcPts val="0"/>
              </a:spcBef>
              <a:buNone/>
            </a:pPr>
            <a:r>
              <a:rPr lang="en-US" sz="2400" dirty="0"/>
              <a:t>We want to predict whether a person is going to default on loan </a:t>
            </a:r>
            <a:r>
              <a:rPr lang="en-US" sz="2400" dirty="0">
                <a:solidFill>
                  <a:srgbClr val="C00000"/>
                </a:solidFill>
              </a:rPr>
              <a:t>given</a:t>
            </a:r>
            <a:r>
              <a:rPr lang="en-US" sz="2400" dirty="0"/>
              <a:t> they don’t own a home, are married and have an annual income of $120,000, i.e.,</a:t>
            </a:r>
          </a:p>
        </p:txBody>
      </p:sp>
      <p:graphicFrame>
        <p:nvGraphicFramePr>
          <p:cNvPr id="10" name="Object 4">
            <a:extLst>
              <a:ext uri="{FF2B5EF4-FFF2-40B4-BE49-F238E27FC236}">
                <a16:creationId xmlns:a16="http://schemas.microsoft.com/office/drawing/2014/main" id="{89D31293-42B0-7644-8D8F-0A9CAAD240FC}"/>
              </a:ext>
            </a:extLst>
          </p:cNvPr>
          <p:cNvGraphicFramePr>
            <a:graphicFrameLocks noChangeAspect="1"/>
          </p:cNvGraphicFramePr>
          <p:nvPr/>
        </p:nvGraphicFramePr>
        <p:xfrm>
          <a:off x="141642" y="1513855"/>
          <a:ext cx="3810000" cy="3770313"/>
        </p:xfrm>
        <a:graphic>
          <a:graphicData uri="http://schemas.openxmlformats.org/presentationml/2006/ole">
            <mc:AlternateContent xmlns:mc="http://schemas.openxmlformats.org/markup-compatibility/2006">
              <mc:Choice xmlns:v="urn:schemas-microsoft-com:vml" Requires="v">
                <p:oleObj name="Document" r:id="rId2" imgW="5854700" imgH="5778500" progId="Word.Document.8">
                  <p:embed/>
                </p:oleObj>
              </mc:Choice>
              <mc:Fallback>
                <p:oleObj name="Document" r:id="rId2" imgW="5854700" imgH="5778500" progId="Word.Document.8">
                  <p:embed/>
                  <p:pic>
                    <p:nvPicPr>
                      <p:cNvPr id="10" name="Object 4">
                        <a:extLst>
                          <a:ext uri="{FF2B5EF4-FFF2-40B4-BE49-F238E27FC236}">
                            <a16:creationId xmlns:a16="http://schemas.microsoft.com/office/drawing/2014/main" id="{89D31293-42B0-7644-8D8F-0A9CAAD24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42" y="1513855"/>
                        <a:ext cx="3810000" cy="377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 name="Text Box 5">
            <a:extLst>
              <a:ext uri="{FF2B5EF4-FFF2-40B4-BE49-F238E27FC236}">
                <a16:creationId xmlns:a16="http://schemas.microsoft.com/office/drawing/2014/main" id="{B50F0FF8-2330-264B-879F-1E167D8B2972}"/>
              </a:ext>
            </a:extLst>
          </p:cNvPr>
          <p:cNvSpPr txBox="1">
            <a:spLocks noChangeArrowheads="1"/>
          </p:cNvSpPr>
          <p:nvPr/>
        </p:nvSpPr>
        <p:spPr bwMode="auto">
          <a:xfrm rot="19183191">
            <a:off x="827442" y="89473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categorical</a:t>
            </a:r>
            <a:endParaRPr lang="en-US" altLang="en-US" sz="1600">
              <a:solidFill>
                <a:schemeClr val="bg2"/>
              </a:solidFill>
            </a:endParaRPr>
          </a:p>
        </p:txBody>
      </p:sp>
      <p:sp>
        <p:nvSpPr>
          <p:cNvPr id="12" name="Text Box 6">
            <a:extLst>
              <a:ext uri="{FF2B5EF4-FFF2-40B4-BE49-F238E27FC236}">
                <a16:creationId xmlns:a16="http://schemas.microsoft.com/office/drawing/2014/main" id="{2A3B59B8-9A2B-4544-9770-81F86CE84761}"/>
              </a:ext>
            </a:extLst>
          </p:cNvPr>
          <p:cNvSpPr txBox="1">
            <a:spLocks noChangeArrowheads="1"/>
          </p:cNvSpPr>
          <p:nvPr/>
        </p:nvSpPr>
        <p:spPr bwMode="auto">
          <a:xfrm rot="19183191">
            <a:off x="1513242" y="89473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categorical</a:t>
            </a:r>
            <a:endParaRPr lang="en-US" altLang="en-US" sz="1600">
              <a:solidFill>
                <a:schemeClr val="bg2"/>
              </a:solidFill>
            </a:endParaRPr>
          </a:p>
        </p:txBody>
      </p:sp>
      <p:sp>
        <p:nvSpPr>
          <p:cNvPr id="13" name="Text Box 7">
            <a:extLst>
              <a:ext uri="{FF2B5EF4-FFF2-40B4-BE49-F238E27FC236}">
                <a16:creationId xmlns:a16="http://schemas.microsoft.com/office/drawing/2014/main" id="{E8A5710B-3D1C-B845-9AF3-E8B5DCEE789C}"/>
              </a:ext>
            </a:extLst>
          </p:cNvPr>
          <p:cNvSpPr txBox="1">
            <a:spLocks noChangeArrowheads="1"/>
          </p:cNvSpPr>
          <p:nvPr/>
        </p:nvSpPr>
        <p:spPr bwMode="auto">
          <a:xfrm rot="19183191">
            <a:off x="2351442" y="894730"/>
            <a:ext cx="12779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continuous</a:t>
            </a:r>
            <a:endParaRPr lang="en-US" altLang="en-US" sz="1600">
              <a:solidFill>
                <a:schemeClr val="bg2"/>
              </a:solidFill>
            </a:endParaRPr>
          </a:p>
        </p:txBody>
      </p:sp>
      <p:sp>
        <p:nvSpPr>
          <p:cNvPr id="14" name="Text Box 8">
            <a:extLst>
              <a:ext uri="{FF2B5EF4-FFF2-40B4-BE49-F238E27FC236}">
                <a16:creationId xmlns:a16="http://schemas.microsoft.com/office/drawing/2014/main" id="{6EC358D1-68C4-BD4C-AAD1-1596178CE28C}"/>
              </a:ext>
            </a:extLst>
          </p:cNvPr>
          <p:cNvSpPr txBox="1">
            <a:spLocks noChangeArrowheads="1"/>
          </p:cNvSpPr>
          <p:nvPr/>
        </p:nvSpPr>
        <p:spPr bwMode="auto">
          <a:xfrm rot="19183191">
            <a:off x="3113442" y="1047130"/>
            <a:ext cx="692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10000"/>
              </a:spcBef>
              <a:spcAft>
                <a:spcPts val="400"/>
              </a:spcAft>
              <a:buClr>
                <a:srgbClr val="0C7B9C"/>
              </a:buClr>
              <a:buSzPct val="75000"/>
              <a:buFont typeface="Monotype Sorts" pitchFamily="-84" charset="2"/>
              <a:buChar char="l"/>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SzPct val="100000"/>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20000"/>
              </a:spcBef>
              <a:spcAft>
                <a:spcPct val="0"/>
              </a:spcAft>
              <a:buClr>
                <a:schemeClr val="accent2"/>
              </a:buClr>
              <a:buFont typeface="Monotype Sorts" pitchFamily="-84" charset="2"/>
              <a:buNone/>
            </a:pPr>
            <a:r>
              <a:rPr lang="en-US" altLang="en-US" sz="1600">
                <a:solidFill>
                  <a:srgbClr val="006600"/>
                </a:solidFill>
              </a:rPr>
              <a:t>class</a:t>
            </a:r>
            <a:endParaRPr lang="en-US" altLang="en-US" sz="1600">
              <a:solidFill>
                <a:schemeClr val="bg2"/>
              </a:solidFill>
            </a:endParaRPr>
          </a:p>
        </p:txBody>
      </p:sp>
      <p:sp>
        <p:nvSpPr>
          <p:cNvPr id="15" name="TextBox 14">
            <a:extLst>
              <a:ext uri="{FF2B5EF4-FFF2-40B4-BE49-F238E27FC236}">
                <a16:creationId xmlns:a16="http://schemas.microsoft.com/office/drawing/2014/main" id="{4EF10338-20BA-C446-BDB5-7CF8A26D01BB}"/>
              </a:ext>
            </a:extLst>
          </p:cNvPr>
          <p:cNvSpPr txBox="1"/>
          <p:nvPr/>
        </p:nvSpPr>
        <p:spPr>
          <a:xfrm>
            <a:off x="65451" y="6303671"/>
            <a:ext cx="7555273" cy="276999"/>
          </a:xfrm>
          <a:prstGeom prst="rect">
            <a:avLst/>
          </a:prstGeom>
          <a:noFill/>
        </p:spPr>
        <p:txBody>
          <a:bodyPr wrap="none" rtlCol="0">
            <a:spAutoFit/>
          </a:bodyPr>
          <a:lstStyle/>
          <a:p>
            <a:r>
              <a:rPr lang="en-US" sz="1200" dirty="0"/>
              <a:t>Example from: Introduction to Data Mining, 2</a:t>
            </a:r>
            <a:r>
              <a:rPr lang="en-US" sz="1200" baseline="30000" dirty="0"/>
              <a:t>nd</a:t>
            </a:r>
            <a:r>
              <a:rPr lang="en-US" sz="1200" dirty="0"/>
              <a:t> Edition, Tan, Steinbach, </a:t>
            </a:r>
            <a:r>
              <a:rPr lang="en-US" sz="1200" dirty="0" err="1"/>
              <a:t>Karpatne</a:t>
            </a:r>
            <a:r>
              <a:rPr lang="en-US" sz="1200" dirty="0"/>
              <a:t> and Kumar, Pearson, 2019</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68DB6BE-C40F-EB48-A03B-1CBBE455F4AF}"/>
                  </a:ext>
                </a:extLst>
              </p:cNvPr>
              <p:cNvSpPr txBox="1"/>
              <p:nvPr/>
            </p:nvSpPr>
            <p:spPr>
              <a:xfrm>
                <a:off x="3951642" y="2910114"/>
                <a:ext cx="7989347" cy="110799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solidFill>
                                <a:srgbClr val="C00000"/>
                              </a:solidFill>
                              <a:latin typeface="Cambria Math" panose="02040503050406030204" pitchFamily="18" charset="0"/>
                            </a:rPr>
                            <m:t>𝐷𝑒𝑓𝑎𝑢𝑙𝑡</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𝐻𝑜𝑚𝑒</m:t>
                      </m:r>
                      <m:r>
                        <a:rPr lang="en-US" sz="2400" b="0" i="1" smtClean="0">
                          <a:latin typeface="Cambria Math" panose="02040503050406030204" pitchFamily="18" charset="0"/>
                        </a:rPr>
                        <m:t> </m:t>
                      </m:r>
                      <m:r>
                        <a:rPr lang="en-US" sz="2400" b="0" i="1" smtClean="0">
                          <a:latin typeface="Cambria Math" panose="02040503050406030204" pitchFamily="18" charset="0"/>
                        </a:rPr>
                        <m:t>𝑂𝑤𝑛𝑒𝑟</m:t>
                      </m:r>
                      <m:r>
                        <a:rPr lang="en-US" sz="2400" b="0" i="1" smtClean="0">
                          <a:latin typeface="Cambria Math" panose="02040503050406030204" pitchFamily="18" charset="0"/>
                        </a:rPr>
                        <m:t>=</m:t>
                      </m:r>
                      <m:r>
                        <a:rPr lang="en-US" sz="2400" b="0" i="1" smtClean="0">
                          <a:latin typeface="Cambria Math" panose="02040503050406030204" pitchFamily="18" charset="0"/>
                        </a:rPr>
                        <m:t>𝑁𝑜</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r>
                  <a:rPr lang="en-US" sz="2400" b="0" dirty="0"/>
                  <a:t>   </a:t>
                </a:r>
                <a14:m>
                  <m:oMath xmlns:m="http://schemas.openxmlformats.org/officeDocument/2006/math">
                    <m:r>
                      <a:rPr lang="en-US" sz="2400" b="0" i="1" smtClean="0">
                        <a:latin typeface="Cambria Math" panose="02040503050406030204" pitchFamily="18" charset="0"/>
                      </a:rPr>
                      <m:t>𝑀𝑎𝑟𝑖𝑡𝑎𝑙</m:t>
                    </m:r>
                    <m:r>
                      <a:rPr lang="en-US" sz="2400" b="0" i="1" smtClean="0">
                        <a:latin typeface="Cambria Math" panose="02040503050406030204" pitchFamily="18" charset="0"/>
                      </a:rPr>
                      <m:t> </m:t>
                    </m:r>
                    <m:r>
                      <a:rPr lang="en-US" sz="2400" b="0" i="1" smtClean="0">
                        <a:latin typeface="Cambria Math" panose="02040503050406030204" pitchFamily="18" charset="0"/>
                      </a:rPr>
                      <m:t>𝑆𝑡𝑎𝑡𝑢𝑠</m:t>
                    </m:r>
                    <m:r>
                      <a:rPr lang="en-US" sz="2400" b="0" i="1" smtClean="0">
                        <a:latin typeface="Cambria Math" panose="02040503050406030204" pitchFamily="18" charset="0"/>
                      </a:rPr>
                      <m:t>=</m:t>
                    </m:r>
                    <m:r>
                      <a:rPr lang="en-US" sz="2400" b="0" i="1" smtClean="0">
                        <a:latin typeface="Cambria Math" panose="02040503050406030204" pitchFamily="18" charset="0"/>
                      </a:rPr>
                      <m:t>𝑀𝑎𝑟𝑟𝑖𝑒𝑑</m:t>
                    </m:r>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r>
                  <a:rPr lang="en-US" sz="2400" b="0" dirty="0"/>
                  <a:t>   </a:t>
                </a:r>
                <a14:m>
                  <m:oMath xmlns:m="http://schemas.openxmlformats.org/officeDocument/2006/math">
                    <m:r>
                      <a:rPr lang="en-US" sz="2400" b="0" i="1" smtClean="0">
                        <a:latin typeface="Cambria Math" panose="02040503050406030204" pitchFamily="18" charset="0"/>
                      </a:rPr>
                      <m:t>𝐴𝑛𝑛𝑢𝑎𝑙</m:t>
                    </m:r>
                    <m:r>
                      <a:rPr lang="en-US" sz="2400" b="0" i="1" smtClean="0">
                        <a:latin typeface="Cambria Math" panose="02040503050406030204" pitchFamily="18" charset="0"/>
                      </a:rPr>
                      <m:t> </m:t>
                    </m:r>
                    <m:r>
                      <a:rPr lang="en-US" sz="2400" b="0" i="1" smtClean="0">
                        <a:latin typeface="Cambria Math" panose="02040503050406030204" pitchFamily="18" charset="0"/>
                      </a:rPr>
                      <m:t>𝐼𝑛𝑐𝑜𝑚𝑒</m:t>
                    </m:r>
                    <m:r>
                      <a:rPr lang="en-US" sz="2400" b="0" i="1" smtClean="0">
                        <a:latin typeface="Cambria Math" panose="02040503050406030204" pitchFamily="18" charset="0"/>
                      </a:rPr>
                      <m:t>=$120</m:t>
                    </m:r>
                    <m:r>
                      <a:rPr lang="en-US" sz="2400" b="0" i="1" smtClean="0">
                        <a:latin typeface="Cambria Math" panose="02040503050406030204" pitchFamily="18" charset="0"/>
                      </a:rPr>
                      <m:t>𝐾</m:t>
                    </m:r>
                    <m:r>
                      <a:rPr lang="en-US" sz="2400" b="0" i="1" smtClean="0">
                        <a:latin typeface="Cambria Math" panose="02040503050406030204" pitchFamily="18" charset="0"/>
                      </a:rPr>
                      <m:t>)</m:t>
                    </m:r>
                  </m:oMath>
                </a14:m>
                <a:endParaRPr lang="en-US" sz="2400" dirty="0"/>
              </a:p>
            </p:txBody>
          </p:sp>
        </mc:Choice>
        <mc:Fallback xmlns="">
          <p:sp>
            <p:nvSpPr>
              <p:cNvPr id="18" name="TextBox 17">
                <a:extLst>
                  <a:ext uri="{FF2B5EF4-FFF2-40B4-BE49-F238E27FC236}">
                    <a16:creationId xmlns:a16="http://schemas.microsoft.com/office/drawing/2014/main" id="{968DB6BE-C40F-EB48-A03B-1CBBE455F4AF}"/>
                  </a:ext>
                </a:extLst>
              </p:cNvPr>
              <p:cNvSpPr txBox="1">
                <a:spLocks noRot="1" noChangeAspect="1" noMove="1" noResize="1" noEditPoints="1" noAdjustHandles="1" noChangeArrowheads="1" noChangeShapeType="1" noTextEdit="1"/>
              </p:cNvSpPr>
              <p:nvPr/>
            </p:nvSpPr>
            <p:spPr>
              <a:xfrm>
                <a:off x="3951642" y="2910114"/>
                <a:ext cx="7989347" cy="1107996"/>
              </a:xfrm>
              <a:prstGeom prst="rect">
                <a:avLst/>
              </a:prstGeom>
              <a:blipFill>
                <a:blip r:embed="rId5"/>
                <a:stretch>
                  <a:fillRect l="-1429" t="-2247" b="-12360"/>
                </a:stretch>
              </a:blipFill>
            </p:spPr>
            <p:txBody>
              <a:bodyPr/>
              <a:lstStyle/>
              <a:p>
                <a:r>
                  <a:rPr lang="en-US">
                    <a:noFill/>
                  </a:rPr>
                  <a:t> </a:t>
                </a:r>
              </a:p>
            </p:txBody>
          </p:sp>
        </mc:Fallback>
      </mc:AlternateContent>
    </p:spTree>
    <p:extLst>
      <p:ext uri="{BB962C8B-B14F-4D97-AF65-F5344CB8AC3E}">
        <p14:creationId xmlns:p14="http://schemas.microsoft.com/office/powerpoint/2010/main" val="3048526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84"/>
            <a:ext cx="9296400" cy="671548"/>
          </a:xfrm>
        </p:spPr>
        <p:txBody>
          <a:bodyPr/>
          <a:lstStyle/>
          <a:p>
            <a:r>
              <a:rPr lang="en-IN" b="1" dirty="0"/>
              <a:t>Prior Belief - Simplest Solution </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8078" y="911355"/>
                <a:ext cx="8070007" cy="3810000"/>
              </a:xfrm>
            </p:spPr>
            <p:txBody>
              <a:bodyPr/>
              <a:lstStyle/>
              <a:p>
                <a:pPr>
                  <a:lnSpc>
                    <a:spcPct val="100000"/>
                  </a:lnSpc>
                  <a:spcBef>
                    <a:spcPts val="0"/>
                  </a:spcBef>
                </a:pPr>
                <a:r>
                  <a:rPr lang="en-IN" altLang="en-US" sz="2800" b="1" dirty="0"/>
                  <a:t>A-priori</a:t>
                </a:r>
                <a:r>
                  <a:rPr lang="en-IN" altLang="en-US" sz="2800" dirty="0"/>
                  <a:t> probability of </a:t>
                </a:r>
                <a:r>
                  <a:rPr lang="en-IN" altLang="en-US" sz="2800" i="1" dirty="0"/>
                  <a:t>Default</a:t>
                </a:r>
                <a:r>
                  <a:rPr lang="en-IN" altLang="en-US" sz="2800" dirty="0"/>
                  <a:t> is   </a:t>
                </a:r>
              </a:p>
              <a:p>
                <a:pPr lvl="1">
                  <a:lnSpc>
                    <a:spcPct val="100000"/>
                  </a:lnSpc>
                  <a:spcBef>
                    <a:spcPts val="0"/>
                  </a:spcBef>
                </a:pPr>
                <a14:m>
                  <m:oMath xmlns:m="http://schemas.openxmlformats.org/officeDocument/2006/math">
                    <m:r>
                      <a:rPr lang="en-IN" altLang="en-US" sz="2400" i="1" dirty="0" smtClean="0">
                        <a:latin typeface="Cambria Math" panose="02040503050406030204" pitchFamily="18" charset="0"/>
                      </a:rPr>
                      <m:t>𝑃</m:t>
                    </m:r>
                    <m:r>
                      <a:rPr lang="en-IN" altLang="en-US" sz="2400" i="1" dirty="0" smtClean="0">
                        <a:latin typeface="Cambria Math" panose="02040503050406030204" pitchFamily="18" charset="0"/>
                      </a:rPr>
                      <m:t>(</m:t>
                    </m:r>
                    <m:r>
                      <a:rPr lang="en-IN" altLang="en-US" sz="2400" i="1" dirty="0" smtClean="0">
                        <a:solidFill>
                          <a:srgbClr val="C00000"/>
                        </a:solidFill>
                        <a:latin typeface="Cambria Math" panose="02040503050406030204" pitchFamily="18" charset="0"/>
                      </a:rPr>
                      <m:t>𝐷𝑒𝑓𝑎𝑢𝑙𝑡</m:t>
                    </m:r>
                    <m:r>
                      <a:rPr lang="en-IN" altLang="en-US" sz="2400" i="1" dirty="0" smtClean="0">
                        <a:latin typeface="Cambria Math" panose="02040503050406030204" pitchFamily="18" charset="0"/>
                      </a:rPr>
                      <m:t>) = 3/10 =  0.3</m:t>
                    </m:r>
                  </m:oMath>
                </a14:m>
                <a:endParaRPr lang="en-US" altLang="en-US" sz="2400" dirty="0"/>
              </a:p>
              <a:p>
                <a:pPr>
                  <a:lnSpc>
                    <a:spcPct val="100000"/>
                  </a:lnSpc>
                  <a:spcBef>
                    <a:spcPts val="0"/>
                  </a:spcBef>
                </a:pPr>
                <a:endParaRPr lang="en-IN" sz="2800" dirty="0"/>
              </a:p>
              <a:p>
                <a:pPr>
                  <a:lnSpc>
                    <a:spcPct val="100000"/>
                  </a:lnSpc>
                  <a:spcBef>
                    <a:spcPts val="0"/>
                  </a:spcBef>
                </a:pPr>
                <a:r>
                  <a:rPr lang="en-IN" sz="2800" dirty="0"/>
                  <a:t>Can we do better by incorporating the evidence of their home ownership status, marital status and annual income?</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8078" y="911355"/>
                <a:ext cx="8070007" cy="3810000"/>
              </a:xfrm>
              <a:blipFill>
                <a:blip r:embed="rId3"/>
                <a:stretch>
                  <a:fillRect t="-2000"/>
                </a:stretch>
              </a:blipFill>
            </p:spPr>
            <p:txBody>
              <a:bodyPr/>
              <a:lstStyle/>
              <a:p>
                <a:r>
                  <a:rPr lang="en-US">
                    <a:noFill/>
                  </a:rPr>
                  <a:t> </a:t>
                </a:r>
              </a:p>
            </p:txBody>
          </p:sp>
        </mc:Fallback>
      </mc:AlternateContent>
      <p:sp>
        <p:nvSpPr>
          <p:cNvPr id="4" name="Slide Number Placeholder 1">
            <a:extLst>
              <a:ext uri="{FF2B5EF4-FFF2-40B4-BE49-F238E27FC236}">
                <a16:creationId xmlns:a16="http://schemas.microsoft.com/office/drawing/2014/main" id="{8C3BE550-875F-D347-B63D-A450D21082E2}"/>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5" name="Google Shape;306;p15">
            <a:extLst>
              <a:ext uri="{FF2B5EF4-FFF2-40B4-BE49-F238E27FC236}">
                <a16:creationId xmlns:a16="http://schemas.microsoft.com/office/drawing/2014/main" id="{6138EFA2-7C21-BE47-8144-BAE2347B0453}"/>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“The best way to get started is to quit talking and begin doing.”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Walt Disney</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p:graphicFrame>
        <p:nvGraphicFramePr>
          <p:cNvPr id="6" name="Object 4">
            <a:extLst>
              <a:ext uri="{FF2B5EF4-FFF2-40B4-BE49-F238E27FC236}">
                <a16:creationId xmlns:a16="http://schemas.microsoft.com/office/drawing/2014/main" id="{959C9B19-5A30-6E4A-A826-27EB53A2153B}"/>
              </a:ext>
            </a:extLst>
          </p:cNvPr>
          <p:cNvGraphicFramePr>
            <a:graphicFrameLocks noChangeAspect="1"/>
          </p:cNvGraphicFramePr>
          <p:nvPr/>
        </p:nvGraphicFramePr>
        <p:xfrm>
          <a:off x="8376940" y="911355"/>
          <a:ext cx="3810000" cy="3770313"/>
        </p:xfrm>
        <a:graphic>
          <a:graphicData uri="http://schemas.openxmlformats.org/presentationml/2006/ole">
            <mc:AlternateContent xmlns:mc="http://schemas.openxmlformats.org/markup-compatibility/2006">
              <mc:Choice xmlns:v="urn:schemas-microsoft-com:vml" Requires="v">
                <p:oleObj name="Document" r:id="rId4" imgW="5854700" imgH="5778500" progId="Word.Document.8">
                  <p:embed/>
                </p:oleObj>
              </mc:Choice>
              <mc:Fallback>
                <p:oleObj name="Document" r:id="rId4" imgW="5854700" imgH="5778500" progId="Word.Document.8">
                  <p:embed/>
                  <p:pic>
                    <p:nvPicPr>
                      <p:cNvPr id="6" name="Object 4">
                        <a:extLst>
                          <a:ext uri="{FF2B5EF4-FFF2-40B4-BE49-F238E27FC236}">
                            <a16:creationId xmlns:a16="http://schemas.microsoft.com/office/drawing/2014/main" id="{959C9B19-5A30-6E4A-A826-27EB53A215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6940" y="911355"/>
                        <a:ext cx="3810000" cy="3770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CEA44860-9094-FB42-B0DB-009E5187E653}"/>
                  </a:ext>
                </a:extLst>
              </p14:cNvPr>
              <p14:cNvContentPartPr/>
              <p14:nvPr/>
            </p14:nvContentPartPr>
            <p14:xfrm>
              <a:off x="10957786" y="2843216"/>
              <a:ext cx="645480" cy="18720"/>
            </p14:xfrm>
          </p:contentPart>
        </mc:Choice>
        <mc:Fallback xmlns="">
          <p:pic>
            <p:nvPicPr>
              <p:cNvPr id="7" name="Ink 6">
                <a:extLst>
                  <a:ext uri="{FF2B5EF4-FFF2-40B4-BE49-F238E27FC236}">
                    <a16:creationId xmlns:a16="http://schemas.microsoft.com/office/drawing/2014/main" id="{CEA44860-9094-FB42-B0DB-009E5187E653}"/>
                  </a:ext>
                </a:extLst>
              </p:cNvPr>
              <p:cNvPicPr/>
              <p:nvPr/>
            </p:nvPicPr>
            <p:blipFill>
              <a:blip r:embed="rId7"/>
              <a:stretch>
                <a:fillRect/>
              </a:stretch>
            </p:blipFill>
            <p:spPr>
              <a:xfrm>
                <a:off x="10903786" y="2735216"/>
                <a:ext cx="753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D0AC1D5-528D-894D-84B0-C54A793E7CB0}"/>
                  </a:ext>
                </a:extLst>
              </p14:cNvPr>
              <p14:cNvContentPartPr/>
              <p14:nvPr/>
            </p14:nvContentPartPr>
            <p14:xfrm>
              <a:off x="10940866" y="3761216"/>
              <a:ext cx="611640" cy="21960"/>
            </p14:xfrm>
          </p:contentPart>
        </mc:Choice>
        <mc:Fallback xmlns="">
          <p:pic>
            <p:nvPicPr>
              <p:cNvPr id="8" name="Ink 7">
                <a:extLst>
                  <a:ext uri="{FF2B5EF4-FFF2-40B4-BE49-F238E27FC236}">
                    <a16:creationId xmlns:a16="http://schemas.microsoft.com/office/drawing/2014/main" id="{5D0AC1D5-528D-894D-84B0-C54A793E7CB0}"/>
                  </a:ext>
                </a:extLst>
              </p:cNvPr>
              <p:cNvPicPr/>
              <p:nvPr/>
            </p:nvPicPr>
            <p:blipFill>
              <a:blip r:embed="rId9"/>
              <a:stretch>
                <a:fillRect/>
              </a:stretch>
            </p:blipFill>
            <p:spPr>
              <a:xfrm>
                <a:off x="10886866" y="3653216"/>
                <a:ext cx="7192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258FAF77-E664-B545-AE45-D216A9492F78}"/>
                  </a:ext>
                </a:extLst>
              </p14:cNvPr>
              <p14:cNvContentPartPr/>
              <p14:nvPr/>
            </p14:nvContentPartPr>
            <p14:xfrm>
              <a:off x="10978306" y="4409216"/>
              <a:ext cx="745920" cy="45720"/>
            </p14:xfrm>
          </p:contentPart>
        </mc:Choice>
        <mc:Fallback xmlns="">
          <p:pic>
            <p:nvPicPr>
              <p:cNvPr id="9" name="Ink 8">
                <a:extLst>
                  <a:ext uri="{FF2B5EF4-FFF2-40B4-BE49-F238E27FC236}">
                    <a16:creationId xmlns:a16="http://schemas.microsoft.com/office/drawing/2014/main" id="{258FAF77-E664-B545-AE45-D216A9492F78}"/>
                  </a:ext>
                </a:extLst>
              </p:cNvPr>
              <p:cNvPicPr/>
              <p:nvPr/>
            </p:nvPicPr>
            <p:blipFill>
              <a:blip r:embed="rId11"/>
              <a:stretch>
                <a:fillRect/>
              </a:stretch>
            </p:blipFill>
            <p:spPr>
              <a:xfrm>
                <a:off x="10924666" y="4301216"/>
                <a:ext cx="853560" cy="261360"/>
              </a:xfrm>
              <a:prstGeom prst="rect">
                <a:avLst/>
              </a:prstGeom>
            </p:spPr>
          </p:pic>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F7FAA17-9BB7-CC42-9D3A-88E6D4528343}"/>
                  </a:ext>
                </a:extLst>
              </p:cNvPr>
              <p:cNvSpPr txBox="1"/>
              <p:nvPr/>
            </p:nvSpPr>
            <p:spPr>
              <a:xfrm>
                <a:off x="653527" y="3761216"/>
                <a:ext cx="5442474" cy="110799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solidFill>
                                <a:srgbClr val="C00000"/>
                              </a:solidFill>
                              <a:latin typeface="Cambria Math" panose="02040503050406030204" pitchFamily="18" charset="0"/>
                            </a:rPr>
                            <m:t>𝐷𝑒𝑓𝑎𝑢𝑙𝑡</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𝐻𝑜𝑚𝑒</m:t>
                      </m:r>
                      <m:r>
                        <a:rPr lang="en-US" sz="2400" b="0" i="1" smtClean="0">
                          <a:latin typeface="Cambria Math" panose="02040503050406030204" pitchFamily="18" charset="0"/>
                        </a:rPr>
                        <m:t> </m:t>
                      </m:r>
                      <m:r>
                        <a:rPr lang="en-US" sz="2400" b="0" i="1" smtClean="0">
                          <a:latin typeface="Cambria Math" panose="02040503050406030204" pitchFamily="18" charset="0"/>
                        </a:rPr>
                        <m:t>𝑂𝑤𝑛𝑒𝑟</m:t>
                      </m:r>
                      <m:r>
                        <a:rPr lang="en-US" sz="2400" b="0" i="1" smtClean="0">
                          <a:latin typeface="Cambria Math" panose="02040503050406030204" pitchFamily="18" charset="0"/>
                        </a:rPr>
                        <m:t>=</m:t>
                      </m:r>
                      <m:r>
                        <a:rPr lang="en-US" sz="2400" b="0" i="1" smtClean="0">
                          <a:latin typeface="Cambria Math" panose="02040503050406030204" pitchFamily="18" charset="0"/>
                        </a:rPr>
                        <m:t>𝑁𝑜</m:t>
                      </m:r>
                      <m:r>
                        <a:rPr lang="en-US" sz="2400" b="0" i="1" smtClean="0">
                          <a:latin typeface="Cambria Math" panose="02040503050406030204" pitchFamily="18" charset="0"/>
                        </a:rPr>
                        <m:t>, </m:t>
                      </m:r>
                    </m:oMath>
                  </m:oMathPara>
                </a14:m>
                <a:endParaRPr lang="en-US" sz="2400" b="0" i="1" dirty="0">
                  <a:latin typeface="Cambria Math" panose="02040503050406030204" pitchFamily="18" charset="0"/>
                </a:endParaRPr>
              </a:p>
              <a:p>
                <a:r>
                  <a:rPr lang="en-US" sz="2400" b="0" dirty="0"/>
                  <a:t>   </a:t>
                </a:r>
                <a14:m>
                  <m:oMath xmlns:m="http://schemas.openxmlformats.org/officeDocument/2006/math">
                    <m:r>
                      <a:rPr lang="en-US" sz="2400" b="0" i="1" smtClean="0">
                        <a:latin typeface="Cambria Math" panose="02040503050406030204" pitchFamily="18" charset="0"/>
                      </a:rPr>
                      <m:t>𝑀𝑎𝑟𝑖𝑡𝑎𝑙</m:t>
                    </m:r>
                    <m:r>
                      <a:rPr lang="en-US" sz="2400" b="0" i="1" smtClean="0">
                        <a:latin typeface="Cambria Math" panose="02040503050406030204" pitchFamily="18" charset="0"/>
                      </a:rPr>
                      <m:t> </m:t>
                    </m:r>
                    <m:r>
                      <a:rPr lang="en-US" sz="2400" b="0" i="1" smtClean="0">
                        <a:latin typeface="Cambria Math" panose="02040503050406030204" pitchFamily="18" charset="0"/>
                      </a:rPr>
                      <m:t>𝑆𝑡𝑎𝑡𝑢𝑠</m:t>
                    </m:r>
                    <m:r>
                      <a:rPr lang="en-US" sz="2400" b="0" i="1" smtClean="0">
                        <a:latin typeface="Cambria Math" panose="02040503050406030204" pitchFamily="18" charset="0"/>
                      </a:rPr>
                      <m:t>=</m:t>
                    </m:r>
                    <m:r>
                      <a:rPr lang="en-US" sz="2400" b="0" i="1" smtClean="0">
                        <a:latin typeface="Cambria Math" panose="02040503050406030204" pitchFamily="18" charset="0"/>
                      </a:rPr>
                      <m:t>𝑀𝑎𝑟𝑟𝑖𝑒𝑑</m:t>
                    </m:r>
                    <m:r>
                      <a:rPr lang="en-US" sz="2400" b="0" i="1" smtClean="0">
                        <a:latin typeface="Cambria Math" panose="02040503050406030204" pitchFamily="18" charset="0"/>
                      </a:rPr>
                      <m:t>,</m:t>
                    </m:r>
                  </m:oMath>
                </a14:m>
                <a:endParaRPr lang="en-US" sz="2400" b="0" i="1" dirty="0">
                  <a:latin typeface="Cambria Math" panose="02040503050406030204" pitchFamily="18" charset="0"/>
                </a:endParaRPr>
              </a:p>
              <a:p>
                <a:r>
                  <a:rPr lang="en-US" sz="2400" b="0" dirty="0"/>
                  <a:t>   </a:t>
                </a:r>
                <a14:m>
                  <m:oMath xmlns:m="http://schemas.openxmlformats.org/officeDocument/2006/math">
                    <m:r>
                      <a:rPr lang="en-US" sz="2400" b="0" i="1" smtClean="0">
                        <a:latin typeface="Cambria Math" panose="02040503050406030204" pitchFamily="18" charset="0"/>
                      </a:rPr>
                      <m:t>𝐴𝑛𝑛𝑢𝑎𝑙</m:t>
                    </m:r>
                    <m:r>
                      <a:rPr lang="en-US" sz="2400" b="0" i="1" smtClean="0">
                        <a:latin typeface="Cambria Math" panose="02040503050406030204" pitchFamily="18" charset="0"/>
                      </a:rPr>
                      <m:t> </m:t>
                    </m:r>
                    <m:r>
                      <a:rPr lang="en-US" sz="2400" b="0" i="1" smtClean="0">
                        <a:latin typeface="Cambria Math" panose="02040503050406030204" pitchFamily="18" charset="0"/>
                      </a:rPr>
                      <m:t>𝐼𝑛𝑐𝑜𝑚𝑒</m:t>
                    </m:r>
                    <m:r>
                      <a:rPr lang="en-US" sz="2400" b="0" i="1" smtClean="0">
                        <a:latin typeface="Cambria Math" panose="02040503050406030204" pitchFamily="18" charset="0"/>
                      </a:rPr>
                      <m:t>=$120</m:t>
                    </m:r>
                    <m:r>
                      <a:rPr lang="en-US" sz="2400" b="0" i="1" smtClean="0">
                        <a:latin typeface="Cambria Math" panose="02040503050406030204" pitchFamily="18" charset="0"/>
                      </a:rPr>
                      <m:t>𝐾</m:t>
                    </m:r>
                    <m:r>
                      <a:rPr lang="en-US" sz="2400" b="0" i="1" smtClean="0">
                        <a:latin typeface="Cambria Math" panose="02040503050406030204" pitchFamily="18" charset="0"/>
                      </a:rPr>
                      <m:t>)</m:t>
                    </m:r>
                  </m:oMath>
                </a14:m>
                <a:endParaRPr lang="en-US" sz="2400" dirty="0"/>
              </a:p>
            </p:txBody>
          </p:sp>
        </mc:Choice>
        <mc:Fallback xmlns="">
          <p:sp>
            <p:nvSpPr>
              <p:cNvPr id="13" name="TextBox 12">
                <a:extLst>
                  <a:ext uri="{FF2B5EF4-FFF2-40B4-BE49-F238E27FC236}">
                    <a16:creationId xmlns:a16="http://schemas.microsoft.com/office/drawing/2014/main" id="{EF7FAA17-9BB7-CC42-9D3A-88E6D4528343}"/>
                  </a:ext>
                </a:extLst>
              </p:cNvPr>
              <p:cNvSpPr txBox="1">
                <a:spLocks noRot="1" noChangeAspect="1" noMove="1" noResize="1" noEditPoints="1" noAdjustHandles="1" noChangeArrowheads="1" noChangeShapeType="1" noTextEdit="1"/>
              </p:cNvSpPr>
              <p:nvPr/>
            </p:nvSpPr>
            <p:spPr>
              <a:xfrm>
                <a:off x="653527" y="3761216"/>
                <a:ext cx="5442474" cy="1107996"/>
              </a:xfrm>
              <a:prstGeom prst="rect">
                <a:avLst/>
              </a:prstGeom>
              <a:blipFill>
                <a:blip r:embed="rId12"/>
                <a:stretch>
                  <a:fillRect l="-1860" t="-3409" b="-12500"/>
                </a:stretch>
              </a:blipFill>
            </p:spPr>
            <p:txBody>
              <a:bodyPr/>
              <a:lstStyle/>
              <a:p>
                <a:r>
                  <a:rPr lang="en-US">
                    <a:noFill/>
                  </a:rPr>
                  <a:t> </a:t>
                </a:r>
              </a:p>
            </p:txBody>
          </p:sp>
        </mc:Fallback>
      </mc:AlternateContent>
    </p:spTree>
    <p:extLst>
      <p:ext uri="{BB962C8B-B14F-4D97-AF65-F5344CB8AC3E}">
        <p14:creationId xmlns:p14="http://schemas.microsoft.com/office/powerpoint/2010/main" val="3896460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drawProgress</p:attrName>
                                        </p:attrNameLst>
                                      </p:cBhvr>
                                      <p:tavLst>
                                        <p:tav tm="0">
                                          <p:val>
                                            <p:fltVal val="0"/>
                                          </p:val>
                                        </p:tav>
                                        <p:tav tm="100000">
                                          <p:val>
                                            <p:fltVal val="1"/>
                                          </p:val>
                                        </p:tav>
                                      </p:tavLst>
                                    </p:anim>
                                  </p:childTnLst>
                                </p:cTn>
                              </p:par>
                            </p:childTnLst>
                          </p:cTn>
                        </p:par>
                        <p:par>
                          <p:cTn id="8" fill="hold">
                            <p:stCondLst>
                              <p:cond delay="500"/>
                            </p:stCondLst>
                            <p:childTnLst>
                              <p:par>
                                <p:cTn id="9" presetID="63"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drawProgress</p:attrName>
                                        </p:attrNameLst>
                                      </p:cBhvr>
                                      <p:tavLst>
                                        <p:tav tm="0">
                                          <p:val>
                                            <p:fltVal val="0"/>
                                          </p:val>
                                        </p:tav>
                                        <p:tav tm="100000">
                                          <p:val>
                                            <p:fltVal val="1"/>
                                          </p:val>
                                        </p:tav>
                                      </p:tavLst>
                                    </p:anim>
                                  </p:childTnLst>
                                </p:cTn>
                              </p:par>
                            </p:childTnLst>
                          </p:cTn>
                        </p:par>
                        <p:par>
                          <p:cTn id="12" fill="hold">
                            <p:stCondLst>
                              <p:cond delay="1000"/>
                            </p:stCondLst>
                            <p:childTnLst>
                              <p:par>
                                <p:cTn id="13" presetID="63"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000" b="1" dirty="0"/>
              <a:t>Naïve Bayes Algorithm</a:t>
            </a:r>
            <a:endParaRPr lang="en-US" sz="4000" b="1" dirty="0"/>
          </a:p>
        </p:txBody>
      </p:sp>
      <mc:AlternateContent xmlns:mc="http://schemas.openxmlformats.org/markup-compatibility/2006" xmlns:a14="http://schemas.microsoft.com/office/drawing/2010/main">
        <mc:Choice Requires="a14">
          <p:sp>
            <p:nvSpPr>
              <p:cNvPr id="5" name="Rectangle 4"/>
              <p:cNvSpPr/>
              <p:nvPr/>
            </p:nvSpPr>
            <p:spPr>
              <a:xfrm>
                <a:off x="2667001" y="795747"/>
                <a:ext cx="3641725" cy="87459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IN" sz="2400" i="1">
                          <a:latin typeface="Cambria Math" panose="02040503050406030204" pitchFamily="18" charset="0"/>
                          <a:ea typeface="Cambria Math" panose="02040503050406030204" pitchFamily="18" charset="0"/>
                        </a:rPr>
                        <m:t>𝑃</m:t>
                      </m:r>
                      <m:d>
                        <m:dPr>
                          <m:ctrlPr>
                            <a:rPr lang="en-IN" sz="2400" i="1">
                              <a:latin typeface="Cambria Math" panose="02040503050406030204" pitchFamily="18" charset="0"/>
                              <a:ea typeface="Cambria Math" panose="02040503050406030204" pitchFamily="18" charset="0"/>
                            </a:rPr>
                          </m:ctrlPr>
                        </m:dPr>
                        <m:e>
                          <m:r>
                            <a:rPr lang="en-IN" sz="2400" i="1" smtClean="0">
                              <a:solidFill>
                                <a:srgbClr val="C00000"/>
                              </a:solidFill>
                              <a:latin typeface="Cambria Math" panose="02040503050406030204" pitchFamily="18" charset="0"/>
                              <a:ea typeface="Cambria Math" panose="02040503050406030204" pitchFamily="18" charset="0"/>
                            </a:rPr>
                            <m:t>𝐴</m:t>
                          </m:r>
                        </m:e>
                        <m:e>
                          <m:r>
                            <a:rPr lang="en-IN" sz="2400" i="1" smtClean="0">
                              <a:solidFill>
                                <a:srgbClr val="0070C0"/>
                              </a:solidFill>
                              <a:latin typeface="Cambria Math" panose="02040503050406030204" pitchFamily="18" charset="0"/>
                              <a:ea typeface="Cambria Math" panose="02040503050406030204" pitchFamily="18" charset="0"/>
                            </a:rPr>
                            <m:t>𝐵</m:t>
                          </m:r>
                        </m:e>
                      </m:d>
                      <m:r>
                        <a:rPr lang="en-IN" sz="2400" i="1">
                          <a:latin typeface="Cambria Math" panose="02040503050406030204" pitchFamily="18" charset="0"/>
                          <a:ea typeface="Cambria Math" panose="02040503050406030204" pitchFamily="18" charset="0"/>
                        </a:rPr>
                        <m:t>=</m:t>
                      </m:r>
                      <m:f>
                        <m:fPr>
                          <m:ctrlPr>
                            <a:rPr lang="en-IN" sz="2400" i="1">
                              <a:latin typeface="Cambria Math" panose="02040503050406030204" pitchFamily="18" charset="0"/>
                              <a:ea typeface="Cambria Math" panose="02040503050406030204" pitchFamily="18" charset="0"/>
                            </a:rPr>
                          </m:ctrlPr>
                        </m:fPr>
                        <m:num>
                          <m:r>
                            <a:rPr lang="en-IN" sz="2400" i="1">
                              <a:latin typeface="Cambria Math" panose="02040503050406030204" pitchFamily="18" charset="0"/>
                              <a:ea typeface="Cambria Math" panose="02040503050406030204" pitchFamily="18" charset="0"/>
                            </a:rPr>
                            <m:t>𝑃</m:t>
                          </m:r>
                          <m:d>
                            <m:dPr>
                              <m:ctrlPr>
                                <a:rPr lang="en-IN" sz="2400" i="1">
                                  <a:latin typeface="Cambria Math" panose="02040503050406030204" pitchFamily="18" charset="0"/>
                                  <a:ea typeface="Cambria Math" panose="02040503050406030204" pitchFamily="18" charset="0"/>
                                </a:rPr>
                              </m:ctrlPr>
                            </m:dPr>
                            <m:e>
                              <m:r>
                                <a:rPr lang="en-IN" sz="2400" i="1" smtClean="0">
                                  <a:solidFill>
                                    <a:srgbClr val="C00000"/>
                                  </a:solidFill>
                                  <a:latin typeface="Cambria Math" panose="02040503050406030204" pitchFamily="18" charset="0"/>
                                  <a:ea typeface="Cambria Math" panose="02040503050406030204" pitchFamily="18" charset="0"/>
                                </a:rPr>
                                <m:t>𝐴</m:t>
                              </m:r>
                            </m:e>
                          </m:d>
                          <m:r>
                            <a:rPr lang="en-IN" sz="2400" i="1">
                              <a:latin typeface="Cambria Math" panose="02040503050406030204" pitchFamily="18" charset="0"/>
                              <a:ea typeface="Cambria Math" panose="02040503050406030204" pitchFamily="18" charset="0"/>
                            </a:rPr>
                            <m:t>∗</m:t>
                          </m:r>
                          <m:r>
                            <a:rPr lang="en-IN" sz="2400" i="1">
                              <a:latin typeface="Cambria Math" panose="02040503050406030204" pitchFamily="18" charset="0"/>
                              <a:ea typeface="Cambria Math" panose="02040503050406030204" pitchFamily="18" charset="0"/>
                            </a:rPr>
                            <m:t>𝑃</m:t>
                          </m:r>
                          <m:r>
                            <a:rPr lang="en-IN" sz="2400" i="1">
                              <a:latin typeface="Cambria Math" panose="02040503050406030204" pitchFamily="18" charset="0"/>
                              <a:ea typeface="Cambria Math" panose="02040503050406030204" pitchFamily="18" charset="0"/>
                            </a:rPr>
                            <m:t>(</m:t>
                          </m:r>
                          <m:r>
                            <a:rPr lang="en-IN" sz="2400" i="1" smtClean="0">
                              <a:solidFill>
                                <a:srgbClr val="0070C0"/>
                              </a:solidFill>
                              <a:latin typeface="Cambria Math" panose="02040503050406030204" pitchFamily="18" charset="0"/>
                              <a:ea typeface="Cambria Math" panose="02040503050406030204" pitchFamily="18" charset="0"/>
                            </a:rPr>
                            <m:t>𝐵</m:t>
                          </m:r>
                          <m:r>
                            <a:rPr lang="en-IN" sz="2400" i="1">
                              <a:latin typeface="Cambria Math" panose="02040503050406030204" pitchFamily="18" charset="0"/>
                              <a:ea typeface="Cambria Math" panose="02040503050406030204" pitchFamily="18" charset="0"/>
                            </a:rPr>
                            <m:t>|</m:t>
                          </m:r>
                          <m:r>
                            <a:rPr lang="en-IN" sz="2400" i="1" smtClean="0">
                              <a:solidFill>
                                <a:srgbClr val="C00000"/>
                              </a:solidFill>
                              <a:latin typeface="Cambria Math" panose="02040503050406030204" pitchFamily="18" charset="0"/>
                              <a:ea typeface="Cambria Math" panose="02040503050406030204" pitchFamily="18" charset="0"/>
                            </a:rPr>
                            <m:t>𝐴</m:t>
                          </m:r>
                          <m:r>
                            <a:rPr lang="en-IN" sz="2400" i="1">
                              <a:latin typeface="Cambria Math" panose="02040503050406030204" pitchFamily="18" charset="0"/>
                              <a:ea typeface="Cambria Math" panose="02040503050406030204" pitchFamily="18" charset="0"/>
                            </a:rPr>
                            <m:t>)</m:t>
                          </m:r>
                        </m:num>
                        <m:den>
                          <m:r>
                            <a:rPr lang="en-IN" sz="2400" i="1">
                              <a:latin typeface="Cambria Math" panose="02040503050406030204" pitchFamily="18" charset="0"/>
                              <a:ea typeface="Cambria Math" panose="02040503050406030204" pitchFamily="18" charset="0"/>
                            </a:rPr>
                            <m:t>𝑃</m:t>
                          </m:r>
                          <m:r>
                            <a:rPr lang="en-IN" sz="2400" i="1">
                              <a:latin typeface="Cambria Math" panose="02040503050406030204" pitchFamily="18" charset="0"/>
                              <a:ea typeface="Cambria Math" panose="02040503050406030204" pitchFamily="18" charset="0"/>
                            </a:rPr>
                            <m:t>(</m:t>
                          </m:r>
                          <m:r>
                            <a:rPr lang="en-IN" sz="2400" i="1" smtClean="0">
                              <a:solidFill>
                                <a:srgbClr val="0070C0"/>
                              </a:solidFill>
                              <a:latin typeface="Cambria Math" panose="02040503050406030204" pitchFamily="18" charset="0"/>
                              <a:ea typeface="Cambria Math" panose="02040503050406030204" pitchFamily="18" charset="0"/>
                            </a:rPr>
                            <m:t>𝐵</m:t>
                          </m:r>
                          <m:r>
                            <a:rPr lang="en-IN" sz="2400" i="1">
                              <a:latin typeface="Cambria Math" panose="02040503050406030204" pitchFamily="18" charset="0"/>
                              <a:ea typeface="Cambria Math" panose="02040503050406030204" pitchFamily="18" charset="0"/>
                            </a:rPr>
                            <m:t>)</m:t>
                          </m:r>
                        </m:den>
                      </m:f>
                    </m:oMath>
                  </m:oMathPara>
                </a14:m>
                <a:endParaRPr lang="en-IN" sz="2400" dirty="0"/>
              </a:p>
            </p:txBody>
          </p:sp>
        </mc:Choice>
        <mc:Fallback xmlns="">
          <p:sp>
            <p:nvSpPr>
              <p:cNvPr id="5" name="Rectangle 4"/>
              <p:cNvSpPr>
                <a:spLocks noRot="1" noChangeAspect="1" noMove="1" noResize="1" noEditPoints="1" noAdjustHandles="1" noChangeArrowheads="1" noChangeShapeType="1" noTextEdit="1"/>
              </p:cNvSpPr>
              <p:nvPr/>
            </p:nvSpPr>
            <p:spPr>
              <a:xfrm>
                <a:off x="2667001" y="795747"/>
                <a:ext cx="3641725" cy="874598"/>
              </a:xfrm>
              <a:prstGeom prst="rect">
                <a:avLst/>
              </a:prstGeom>
              <a:blipFill>
                <a:blip r:embed="rId2"/>
                <a:stretch>
                  <a:fillRect l="-697"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623D55C-50AB-9E41-A26D-76291A74171B}"/>
                  </a:ext>
                </a:extLst>
              </p:cNvPr>
              <p:cNvSpPr/>
              <p:nvPr/>
            </p:nvSpPr>
            <p:spPr>
              <a:xfrm>
                <a:off x="86439" y="1032777"/>
                <a:ext cx="1894328" cy="46166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IN" sz="2400" i="1" smtClean="0">
                          <a:latin typeface="Cambria Math" panose="02040503050406030204" pitchFamily="18" charset="0"/>
                          <a:ea typeface="Cambria Math" panose="02040503050406030204" pitchFamily="18" charset="0"/>
                        </a:rPr>
                        <m:t>𝑃</m:t>
                      </m:r>
                      <m:d>
                        <m:dPr>
                          <m:ctrlPr>
                            <a:rPr lang="en-IN" sz="2400" i="1">
                              <a:latin typeface="Cambria Math" panose="02040503050406030204" pitchFamily="18" charset="0"/>
                              <a:ea typeface="Cambria Math" panose="02040503050406030204" pitchFamily="18" charset="0"/>
                            </a:rPr>
                          </m:ctrlPr>
                        </m:dPr>
                        <m:e>
                          <m:r>
                            <a:rPr lang="en-IN" sz="2400" i="1" smtClean="0">
                              <a:solidFill>
                                <a:srgbClr val="C00000"/>
                              </a:solidFill>
                              <a:latin typeface="Cambria Math" panose="02040503050406030204" pitchFamily="18" charset="0"/>
                              <a:ea typeface="Cambria Math" panose="02040503050406030204" pitchFamily="18" charset="0"/>
                            </a:rPr>
                            <m:t>𝐴</m:t>
                          </m:r>
                        </m:e>
                        <m:e>
                          <m:r>
                            <a:rPr lang="en-IN" sz="2400" i="1" smtClean="0">
                              <a:solidFill>
                                <a:srgbClr val="0070C0"/>
                              </a:solidFill>
                              <a:latin typeface="Cambria Math" panose="02040503050406030204" pitchFamily="18" charset="0"/>
                              <a:ea typeface="Cambria Math" panose="02040503050406030204" pitchFamily="18" charset="0"/>
                            </a:rPr>
                            <m:t>𝐵</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7" name="Rectangle 6">
                <a:extLst>
                  <a:ext uri="{FF2B5EF4-FFF2-40B4-BE49-F238E27FC236}">
                    <a16:creationId xmlns:a16="http://schemas.microsoft.com/office/drawing/2014/main" id="{3623D55C-50AB-9E41-A26D-76291A74171B}"/>
                  </a:ext>
                </a:extLst>
              </p:cNvPr>
              <p:cNvSpPr>
                <a:spLocks noRot="1" noChangeAspect="1" noMove="1" noResize="1" noEditPoints="1" noAdjustHandles="1" noChangeArrowheads="1" noChangeShapeType="1" noTextEdit="1"/>
              </p:cNvSpPr>
              <p:nvPr/>
            </p:nvSpPr>
            <p:spPr>
              <a:xfrm>
                <a:off x="86439" y="1032777"/>
                <a:ext cx="1894328" cy="461665"/>
              </a:xfrm>
              <a:prstGeom prst="rect">
                <a:avLst/>
              </a:prstGeom>
              <a:blipFill>
                <a:blip r:embed="rId3"/>
                <a:stretch>
                  <a:fillRect l="-667" b="-2162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83EFC43-2AF8-824C-BAFA-633913103767}"/>
                  </a:ext>
                </a:extLst>
              </p14:cNvPr>
              <p14:cNvContentPartPr/>
              <p14:nvPr/>
            </p14:nvContentPartPr>
            <p14:xfrm>
              <a:off x="3188860" y="614097"/>
              <a:ext cx="1200600" cy="418680"/>
            </p14:xfrm>
          </p:contentPart>
        </mc:Choice>
        <mc:Fallback xmlns="">
          <p:pic>
            <p:nvPicPr>
              <p:cNvPr id="6" name="Ink 5">
                <a:extLst>
                  <a:ext uri="{FF2B5EF4-FFF2-40B4-BE49-F238E27FC236}">
                    <a16:creationId xmlns:a16="http://schemas.microsoft.com/office/drawing/2014/main" id="{383EFC43-2AF8-824C-BAFA-633913103767}"/>
                  </a:ext>
                </a:extLst>
              </p:cNvPr>
              <p:cNvPicPr/>
              <p:nvPr/>
            </p:nvPicPr>
            <p:blipFill>
              <a:blip r:embed="rId5"/>
              <a:stretch>
                <a:fillRect/>
              </a:stretch>
            </p:blipFill>
            <p:spPr>
              <a:xfrm>
                <a:off x="3184539" y="609781"/>
                <a:ext cx="1209243" cy="4273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0754397-3381-A141-9D30-F3B7F1B55BCE}"/>
                  </a:ext>
                </a:extLst>
              </p14:cNvPr>
              <p14:cNvContentPartPr/>
              <p14:nvPr/>
            </p14:nvContentPartPr>
            <p14:xfrm>
              <a:off x="3496660" y="1433457"/>
              <a:ext cx="1262160" cy="353520"/>
            </p14:xfrm>
          </p:contentPart>
        </mc:Choice>
        <mc:Fallback xmlns="">
          <p:pic>
            <p:nvPicPr>
              <p:cNvPr id="8" name="Ink 7">
                <a:extLst>
                  <a:ext uri="{FF2B5EF4-FFF2-40B4-BE49-F238E27FC236}">
                    <a16:creationId xmlns:a16="http://schemas.microsoft.com/office/drawing/2014/main" id="{A0754397-3381-A141-9D30-F3B7F1B55BCE}"/>
                  </a:ext>
                </a:extLst>
              </p:cNvPr>
              <p:cNvPicPr/>
              <p:nvPr/>
            </p:nvPicPr>
            <p:blipFill>
              <a:blip r:embed="rId7"/>
              <a:stretch>
                <a:fillRect/>
              </a:stretch>
            </p:blipFill>
            <p:spPr>
              <a:xfrm>
                <a:off x="3492340" y="1429141"/>
                <a:ext cx="1270800" cy="362151"/>
              </a:xfrm>
              <a:prstGeom prst="rect">
                <a:avLst/>
              </a:prstGeom>
            </p:spPr>
          </p:pic>
        </mc:Fallback>
      </mc:AlternateContent>
      <p:sp>
        <p:nvSpPr>
          <p:cNvPr id="9" name="Slide Number Placeholder 1">
            <a:extLst>
              <a:ext uri="{FF2B5EF4-FFF2-40B4-BE49-F238E27FC236}">
                <a16:creationId xmlns:a16="http://schemas.microsoft.com/office/drawing/2014/main" id="{BA06ACEC-73EF-4A43-81A6-06446BE82F12}"/>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10" name="Google Shape;306;p15">
            <a:extLst>
              <a:ext uri="{FF2B5EF4-FFF2-40B4-BE49-F238E27FC236}">
                <a16:creationId xmlns:a16="http://schemas.microsoft.com/office/drawing/2014/main" id="{9D7AB24B-3CF9-6F4D-BE41-41C0372D9D10}"/>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“The pessimist sees difficulty in every opportunity. The optimist sees opportunity in every difficulty.”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Winston Churchill</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3D3E46A-80A9-2947-ACED-6270186A9659}"/>
                  </a:ext>
                </a:extLst>
              </p:cNvPr>
              <p:cNvSpPr txBox="1"/>
              <p:nvPr/>
            </p:nvSpPr>
            <p:spPr>
              <a:xfrm>
                <a:off x="159657" y="2123389"/>
                <a:ext cx="11659810" cy="369332"/>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𝑃</m:t>
                    </m:r>
                    <m:d>
                      <m:dPr>
                        <m:endChr m:val="|"/>
                        <m:ctrlPr>
                          <a:rPr lang="en-US" sz="2400" b="0" i="1" smtClean="0">
                            <a:latin typeface="Cambria Math" panose="02040503050406030204" pitchFamily="18" charset="0"/>
                          </a:rPr>
                        </m:ctrlPr>
                      </m:dPr>
                      <m:e>
                        <m:r>
                          <a:rPr lang="en-US" sz="2400" b="0" i="1" smtClean="0">
                            <a:solidFill>
                              <a:srgbClr val="C00000"/>
                            </a:solidFill>
                            <a:latin typeface="Cambria Math" panose="02040503050406030204" pitchFamily="18" charset="0"/>
                          </a:rPr>
                          <m:t>𝐷𝑒𝑓𝑎𝑢𝑙𝑡</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solidFill>
                          <a:srgbClr val="0070C0"/>
                        </a:solidFill>
                        <a:latin typeface="Cambria Math" panose="02040503050406030204" pitchFamily="18" charset="0"/>
                      </a:rPr>
                      <m:t>𝐻𝑜𝑚𝑒</m:t>
                    </m:r>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𝑂𝑤𝑛𝑒𝑟</m:t>
                    </m:r>
                    <m:r>
                      <a:rPr lang="en-US" sz="2400" b="0" i="1" smtClean="0">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𝑁𝑜</m:t>
                    </m:r>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𝑀𝑎𝑟𝑖𝑡𝑎𝑙</m:t>
                    </m:r>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𝑆𝑡𝑎𝑡𝑢𝑠</m:t>
                    </m:r>
                    <m:r>
                      <a:rPr lang="en-US" sz="2400" b="0" i="1" smtClean="0">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𝑀𝑎𝑟𝑟𝑖𝑒𝑑</m:t>
                    </m:r>
                    <m:r>
                      <a:rPr lang="en-US" sz="2400" b="0" i="1" smtClean="0">
                        <a:solidFill>
                          <a:srgbClr val="0070C0"/>
                        </a:solidFill>
                        <a:latin typeface="Cambria Math" panose="02040503050406030204" pitchFamily="18" charset="0"/>
                      </a:rPr>
                      <m:t>,</m:t>
                    </m:r>
                  </m:oMath>
                </a14:m>
                <a:r>
                  <a:rPr lang="en-US" sz="2400" b="0" i="1" dirty="0">
                    <a:solidFill>
                      <a:srgbClr val="0070C0"/>
                    </a:solidFill>
                    <a:latin typeface="Cambria Math" panose="02040503050406030204" pitchFamily="18" charset="0"/>
                  </a:rPr>
                  <a:t> </a:t>
                </a:r>
                <a14:m>
                  <m:oMath xmlns:m="http://schemas.openxmlformats.org/officeDocument/2006/math">
                    <m:r>
                      <a:rPr lang="en-US" sz="2400" b="0" i="1" smtClean="0">
                        <a:solidFill>
                          <a:srgbClr val="0070C0"/>
                        </a:solidFill>
                        <a:latin typeface="Cambria Math" panose="02040503050406030204" pitchFamily="18" charset="0"/>
                      </a:rPr>
                      <m:t>𝐴𝑛𝑛𝑢𝑎𝑙</m:t>
                    </m:r>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𝐼𝑛𝑐𝑜𝑚𝑒</m:t>
                    </m:r>
                    <m:r>
                      <a:rPr lang="en-US" sz="2400" b="0" i="1" smtClean="0">
                        <a:solidFill>
                          <a:srgbClr val="0070C0"/>
                        </a:solidFill>
                        <a:latin typeface="Cambria Math" panose="02040503050406030204" pitchFamily="18" charset="0"/>
                      </a:rPr>
                      <m:t>=$120</m:t>
                    </m:r>
                    <m:r>
                      <a:rPr lang="en-US" sz="2400" b="0" i="1" smtClean="0">
                        <a:solidFill>
                          <a:srgbClr val="0070C0"/>
                        </a:solidFill>
                        <a:latin typeface="Cambria Math" panose="02040503050406030204" pitchFamily="18" charset="0"/>
                      </a:rPr>
                      <m:t>𝐾</m:t>
                    </m:r>
                    <m:r>
                      <a:rPr lang="en-US" sz="2400" b="0" i="1" smtClean="0">
                        <a:latin typeface="Cambria Math" panose="02040503050406030204" pitchFamily="18" charset="0"/>
                      </a:rPr>
                      <m:t>)</m:t>
                    </m:r>
                  </m:oMath>
                </a14:m>
                <a:endParaRPr lang="en-US" sz="2400" dirty="0"/>
              </a:p>
            </p:txBody>
          </p:sp>
        </mc:Choice>
        <mc:Fallback xmlns="">
          <p:sp>
            <p:nvSpPr>
              <p:cNvPr id="11" name="TextBox 10">
                <a:extLst>
                  <a:ext uri="{FF2B5EF4-FFF2-40B4-BE49-F238E27FC236}">
                    <a16:creationId xmlns:a16="http://schemas.microsoft.com/office/drawing/2014/main" id="{33D3E46A-80A9-2947-ACED-6270186A9659}"/>
                  </a:ext>
                </a:extLst>
              </p:cNvPr>
              <p:cNvSpPr txBox="1">
                <a:spLocks noRot="1" noChangeAspect="1" noMove="1" noResize="1" noEditPoints="1" noAdjustHandles="1" noChangeArrowheads="1" noChangeShapeType="1" noTextEdit="1"/>
              </p:cNvSpPr>
              <p:nvPr/>
            </p:nvSpPr>
            <p:spPr>
              <a:xfrm>
                <a:off x="159657" y="2123389"/>
                <a:ext cx="11659810" cy="369332"/>
              </a:xfrm>
              <a:prstGeom prst="rect">
                <a:avLst/>
              </a:prstGeom>
              <a:blipFill>
                <a:blip r:embed="rId8"/>
                <a:stretch>
                  <a:fillRect l="-871"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4C6D4B6-238B-484D-B781-757D4689F5D3}"/>
                  </a:ext>
                </a:extLst>
              </p:cNvPr>
              <p:cNvSpPr/>
              <p:nvPr/>
            </p:nvSpPr>
            <p:spPr>
              <a:xfrm>
                <a:off x="130913" y="2790299"/>
                <a:ext cx="11688554" cy="7700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IN" sz="2000" i="1" smtClean="0">
                          <a:latin typeface="Cambria Math" panose="02040503050406030204" pitchFamily="18" charset="0"/>
                          <a:ea typeface="Cambria Math" panose="02040503050406030204" pitchFamily="18" charset="0"/>
                        </a:rPr>
                        <m:t>=</m:t>
                      </m:r>
                      <m:f>
                        <m:fPr>
                          <m:ctrlPr>
                            <a:rPr lang="en-IN" sz="2000" i="1">
                              <a:latin typeface="Cambria Math" panose="02040503050406030204" pitchFamily="18" charset="0"/>
                              <a:ea typeface="Cambria Math" panose="02040503050406030204" pitchFamily="18" charset="0"/>
                            </a:rPr>
                          </m:ctrlPr>
                        </m:fPr>
                        <m:num>
                          <m:r>
                            <a:rPr lang="en-IN" sz="2000" i="1">
                              <a:latin typeface="Cambria Math" panose="02040503050406030204" pitchFamily="18" charset="0"/>
                              <a:ea typeface="Cambria Math" panose="02040503050406030204" pitchFamily="18" charset="0"/>
                            </a:rPr>
                            <m:t>𝑃</m:t>
                          </m:r>
                          <m:d>
                            <m:dPr>
                              <m:ctrlPr>
                                <a:rPr lang="en-IN" sz="2000" i="1">
                                  <a:latin typeface="Cambria Math" panose="02040503050406030204" pitchFamily="18" charset="0"/>
                                  <a:ea typeface="Cambria Math" panose="02040503050406030204" pitchFamily="18" charset="0"/>
                                </a:rPr>
                              </m:ctrlPr>
                            </m:dPr>
                            <m:e>
                              <m:r>
                                <a:rPr lang="en-US" sz="2000" b="0" i="1" smtClean="0">
                                  <a:solidFill>
                                    <a:srgbClr val="C00000"/>
                                  </a:solidFill>
                                  <a:latin typeface="Cambria Math" panose="02040503050406030204" pitchFamily="18" charset="0"/>
                                  <a:ea typeface="Cambria Math" panose="02040503050406030204" pitchFamily="18" charset="0"/>
                                </a:rPr>
                                <m:t>𝐷𝑒𝑓𝑎𝑢𝑙𝑡</m:t>
                              </m:r>
                            </m:e>
                          </m:d>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𝑃</m:t>
                          </m:r>
                          <m:r>
                            <a:rPr lang="en-IN" sz="2000" i="1">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rPr>
                            <m:t>𝐻𝑜𝑚𝑒</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𝑂𝑤𝑛𝑒𝑟</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𝑁𝑜</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𝑀𝑎𝑟𝑖𝑡𝑎𝑙</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𝑆𝑡𝑎𝑡𝑢𝑠</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𝑀𝑎𝑟𝑟𝑖𝑒𝑑</m:t>
                          </m:r>
                          <m:r>
                            <a:rPr lang="en-US" sz="2000" i="1">
                              <a:solidFill>
                                <a:srgbClr val="0070C0"/>
                              </a:solidFill>
                              <a:latin typeface="Cambria Math" panose="02040503050406030204" pitchFamily="18" charset="0"/>
                            </a:rPr>
                            <m:t>,</m:t>
                          </m:r>
                          <m:r>
                            <m:rPr>
                              <m:nor/>
                            </m:rPr>
                            <a:rPr lang="en-US" sz="2000" i="1" dirty="0">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𝐴𝑛𝑛𝑢𝑎𝑙</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𝐼𝑛𝑐𝑜𝑚𝑒</m:t>
                          </m:r>
                          <m:r>
                            <a:rPr lang="en-US" sz="2000" i="1">
                              <a:solidFill>
                                <a:srgbClr val="0070C0"/>
                              </a:solidFill>
                              <a:latin typeface="Cambria Math" panose="02040503050406030204" pitchFamily="18" charset="0"/>
                            </a:rPr>
                            <m:t>=$120</m:t>
                          </m:r>
                          <m:r>
                            <a:rPr lang="en-US" sz="2000" i="1">
                              <a:solidFill>
                                <a:srgbClr val="0070C0"/>
                              </a:solidFill>
                              <a:latin typeface="Cambria Math" panose="02040503050406030204" pitchFamily="18" charset="0"/>
                            </a:rPr>
                            <m:t>𝐾</m:t>
                          </m:r>
                          <m:r>
                            <a:rPr lang="en-IN" sz="2000" i="1">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𝐷𝑒𝑓𝑎𝑢𝑙𝑡</m:t>
                          </m:r>
                          <m:r>
                            <a:rPr lang="en-IN" sz="2000" i="1">
                              <a:latin typeface="Cambria Math" panose="02040503050406030204" pitchFamily="18" charset="0"/>
                              <a:ea typeface="Cambria Math" panose="02040503050406030204" pitchFamily="18" charset="0"/>
                            </a:rPr>
                            <m:t>)</m:t>
                          </m:r>
                        </m:num>
                        <m:den>
                          <m:r>
                            <a:rPr lang="en-IN" sz="2000" i="1">
                              <a:latin typeface="Cambria Math" panose="02040503050406030204" pitchFamily="18" charset="0"/>
                              <a:ea typeface="Cambria Math" panose="02040503050406030204" pitchFamily="18" charset="0"/>
                            </a:rPr>
                            <m:t>𝑃</m:t>
                          </m:r>
                          <m:r>
                            <a:rPr lang="en-IN" sz="2000" i="1">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rPr>
                            <m:t>𝐻𝑜𝑚𝑒</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𝑂𝑤𝑛𝑒𝑟</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𝑁𝑜</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𝑀𝑎𝑟𝑖𝑡𝑎𝑙</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𝑆𝑡𝑎𝑡𝑢𝑠</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𝑀𝑎𝑟𝑟𝑖𝑒𝑑</m:t>
                          </m:r>
                          <m:r>
                            <a:rPr lang="en-US" sz="2000" i="1">
                              <a:solidFill>
                                <a:srgbClr val="0070C0"/>
                              </a:solidFill>
                              <a:latin typeface="Cambria Math" panose="02040503050406030204" pitchFamily="18" charset="0"/>
                            </a:rPr>
                            <m:t>,</m:t>
                          </m:r>
                          <m:r>
                            <m:rPr>
                              <m:nor/>
                            </m:rPr>
                            <a:rPr lang="en-US" sz="2000" i="1" dirty="0">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𝐴𝑛𝑛𝑢𝑎𝑙</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𝐼𝑛𝑐𝑜𝑚𝑒</m:t>
                          </m:r>
                          <m:r>
                            <a:rPr lang="en-US" sz="2000" i="1">
                              <a:solidFill>
                                <a:srgbClr val="0070C0"/>
                              </a:solidFill>
                              <a:latin typeface="Cambria Math" panose="02040503050406030204" pitchFamily="18" charset="0"/>
                            </a:rPr>
                            <m:t>=$120</m:t>
                          </m:r>
                          <m:r>
                            <a:rPr lang="en-US" sz="2000" i="1">
                              <a:solidFill>
                                <a:srgbClr val="0070C0"/>
                              </a:solidFill>
                              <a:latin typeface="Cambria Math" panose="02040503050406030204" pitchFamily="18" charset="0"/>
                            </a:rPr>
                            <m:t>𝐾</m:t>
                          </m:r>
                          <m:r>
                            <a:rPr lang="en-IN" sz="2000" i="1">
                              <a:latin typeface="Cambria Math" panose="02040503050406030204" pitchFamily="18" charset="0"/>
                              <a:ea typeface="Cambria Math" panose="02040503050406030204" pitchFamily="18" charset="0"/>
                            </a:rPr>
                            <m:t>)</m:t>
                          </m:r>
                        </m:den>
                      </m:f>
                    </m:oMath>
                  </m:oMathPara>
                </a14:m>
                <a:endParaRPr lang="en-IN" sz="2000" dirty="0"/>
              </a:p>
            </p:txBody>
          </p:sp>
        </mc:Choice>
        <mc:Fallback xmlns="">
          <p:sp>
            <p:nvSpPr>
              <p:cNvPr id="12" name="Rectangle 11">
                <a:extLst>
                  <a:ext uri="{FF2B5EF4-FFF2-40B4-BE49-F238E27FC236}">
                    <a16:creationId xmlns:a16="http://schemas.microsoft.com/office/drawing/2014/main" id="{54C6D4B6-238B-484D-B781-757D4689F5D3}"/>
                  </a:ext>
                </a:extLst>
              </p:cNvPr>
              <p:cNvSpPr>
                <a:spLocks noRot="1" noChangeAspect="1" noMove="1" noResize="1" noEditPoints="1" noAdjustHandles="1" noChangeArrowheads="1" noChangeShapeType="1" noTextEdit="1"/>
              </p:cNvSpPr>
              <p:nvPr/>
            </p:nvSpPr>
            <p:spPr>
              <a:xfrm>
                <a:off x="130913" y="2790299"/>
                <a:ext cx="11688554" cy="770083"/>
              </a:xfrm>
              <a:prstGeom prst="rect">
                <a:avLst/>
              </a:prstGeom>
              <a:blipFill>
                <a:blip r:embed="rId9"/>
                <a:stretch>
                  <a:fillRect b="-645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B957540C-D860-5543-9305-EFBDE3DC24E3}"/>
              </a:ext>
            </a:extLst>
          </p:cNvPr>
          <p:cNvSpPr txBox="1"/>
          <p:nvPr/>
        </p:nvSpPr>
        <p:spPr>
          <a:xfrm>
            <a:off x="7248440" y="921211"/>
            <a:ext cx="2352760" cy="461665"/>
          </a:xfrm>
          <a:prstGeom prst="rect">
            <a:avLst/>
          </a:prstGeom>
          <a:noFill/>
        </p:spPr>
        <p:txBody>
          <a:bodyPr wrap="none" rtlCol="0">
            <a:spAutoFit/>
          </a:bodyPr>
          <a:lstStyle/>
          <a:p>
            <a:r>
              <a:rPr lang="en-US" sz="2400" dirty="0">
                <a:solidFill>
                  <a:srgbClr val="00B050"/>
                </a:solidFill>
              </a:rPr>
              <a:t>Bayes</a:t>
            </a:r>
            <a:r>
              <a:rPr lang="en-US" sz="2400" dirty="0"/>
              <a:t> Theorem</a:t>
            </a:r>
          </a:p>
        </p:txBody>
      </p:sp>
      <p:sp>
        <p:nvSpPr>
          <p:cNvPr id="14" name="Content Placeholder 2">
            <a:extLst>
              <a:ext uri="{FF2B5EF4-FFF2-40B4-BE49-F238E27FC236}">
                <a16:creationId xmlns:a16="http://schemas.microsoft.com/office/drawing/2014/main" id="{C075CBD7-C2C8-B74B-BE3E-3A8315D3DB06}"/>
              </a:ext>
            </a:extLst>
          </p:cNvPr>
          <p:cNvSpPr>
            <a:spLocks noGrp="1"/>
          </p:cNvSpPr>
          <p:nvPr>
            <p:ph idx="1"/>
          </p:nvPr>
        </p:nvSpPr>
        <p:spPr>
          <a:xfrm>
            <a:off x="190500" y="3819203"/>
            <a:ext cx="11811000" cy="868095"/>
          </a:xfrm>
        </p:spPr>
        <p:txBody>
          <a:bodyPr/>
          <a:lstStyle/>
          <a:p>
            <a:pPr marL="0" indent="0">
              <a:lnSpc>
                <a:spcPct val="100000"/>
              </a:lnSpc>
              <a:spcBef>
                <a:spcPts val="0"/>
              </a:spcBef>
              <a:buNone/>
            </a:pPr>
            <a:r>
              <a:rPr lang="en-US" sz="2400" dirty="0">
                <a:solidFill>
                  <a:srgbClr val="00B050"/>
                </a:solidFill>
              </a:rPr>
              <a:t>Naïve</a:t>
            </a:r>
            <a:r>
              <a:rPr lang="en-US" sz="2400" dirty="0"/>
              <a:t> Assumption: Conditional probability of each feature, GIVEN the class (</a:t>
            </a:r>
            <a:r>
              <a:rPr lang="en-US" sz="2400" i="1" dirty="0"/>
              <a:t>aka</a:t>
            </a:r>
            <a:r>
              <a:rPr lang="en-US" sz="2400" dirty="0"/>
              <a:t> class-conditional probability), is </a:t>
            </a:r>
            <a:r>
              <a:rPr lang="en-US" sz="2400" u="sng" dirty="0"/>
              <a:t>independent of all other features</a:t>
            </a:r>
            <a:r>
              <a:rPr lang="en-US" sz="2400" dirty="0"/>
              <a:t>. </a:t>
            </a:r>
            <a:r>
              <a:rPr lang="en-IN" sz="2400" dirty="0"/>
              <a:t>It also gives equal importance (weight) to all variables</a:t>
            </a:r>
            <a:r>
              <a:rPr lang="en-US" sz="2400" dirty="0"/>
              <a:t>.</a:t>
            </a:r>
            <a:endParaRPr lang="en-IN" sz="2400" dirty="0"/>
          </a:p>
        </p:txBody>
      </p:sp>
      <p:sp>
        <p:nvSpPr>
          <p:cNvPr id="15" name="TextBox 14">
            <a:extLst>
              <a:ext uri="{FF2B5EF4-FFF2-40B4-BE49-F238E27FC236}">
                <a16:creationId xmlns:a16="http://schemas.microsoft.com/office/drawing/2014/main" id="{DE0E3619-CA58-E844-9A61-2E97C1DD6FAC}"/>
              </a:ext>
            </a:extLst>
          </p:cNvPr>
          <p:cNvSpPr txBox="1"/>
          <p:nvPr/>
        </p:nvSpPr>
        <p:spPr>
          <a:xfrm>
            <a:off x="2989859" y="4990476"/>
            <a:ext cx="5528629" cy="338554"/>
          </a:xfrm>
          <a:prstGeom prst="rect">
            <a:avLst/>
          </a:prstGeom>
          <a:noFill/>
        </p:spPr>
        <p:txBody>
          <a:bodyPr wrap="none" rtlCol="0">
            <a:spAutoFit/>
          </a:bodyPr>
          <a:lstStyle/>
          <a:p>
            <a:r>
              <a:rPr lang="en-US" sz="1600" i="1" dirty="0">
                <a:solidFill>
                  <a:srgbClr val="C00000"/>
                </a:solidFill>
              </a:rPr>
              <a:t>Recall: P(A and B) = P(A)*P(B), if A and B are independent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7EFBC94-ACC2-FC48-AB74-20174B735A63}"/>
                  </a:ext>
                </a:extLst>
              </p:cNvPr>
              <p:cNvSpPr txBox="1"/>
              <p:nvPr/>
            </p:nvSpPr>
            <p:spPr>
              <a:xfrm>
                <a:off x="234271" y="5329030"/>
                <a:ext cx="11802289" cy="984885"/>
              </a:xfrm>
              <a:prstGeom prst="rect">
                <a:avLst/>
              </a:prstGeom>
              <a:noFill/>
              <a:ln>
                <a:solidFill>
                  <a:schemeClr val="bg1">
                    <a:lumMod val="65000"/>
                  </a:schemeClr>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IN" sz="2000" i="1" smtClean="0">
                          <a:latin typeface="Cambria Math" panose="02040503050406030204" pitchFamily="18" charset="0"/>
                          <a:ea typeface="Cambria Math" panose="02040503050406030204" pitchFamily="18" charset="0"/>
                        </a:rPr>
                        <m:t>𝑃</m:t>
                      </m:r>
                      <m:r>
                        <a:rPr lang="en-IN" sz="2000" i="1" smtClean="0">
                          <a:latin typeface="Cambria Math" panose="02040503050406030204" pitchFamily="18" charset="0"/>
                          <a:ea typeface="Cambria Math" panose="02040503050406030204" pitchFamily="18" charset="0"/>
                        </a:rPr>
                        <m:t>(</m:t>
                      </m:r>
                      <m:r>
                        <a:rPr lang="en-US" sz="2000" i="1">
                          <a:solidFill>
                            <a:srgbClr val="0070C0"/>
                          </a:solidFill>
                          <a:latin typeface="Cambria Math" panose="02040503050406030204" pitchFamily="18" charset="0"/>
                        </a:rPr>
                        <m:t>𝐻𝑜𝑚𝑒</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𝑂𝑤𝑛𝑒𝑟</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𝑁𝑜</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𝑀𝑎𝑟𝑖𝑡𝑎𝑙</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𝑆𝑡𝑎𝑡𝑢𝑠</m:t>
                      </m:r>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𝑀𝑎𝑟𝑟𝑖𝑒𝑑</m:t>
                      </m:r>
                      <m:r>
                        <a:rPr lang="en-US" sz="2000" i="1">
                          <a:solidFill>
                            <a:srgbClr val="0070C0"/>
                          </a:solidFill>
                          <a:latin typeface="Cambria Math" panose="02040503050406030204" pitchFamily="18" charset="0"/>
                        </a:rPr>
                        <m:t>,</m:t>
                      </m:r>
                      <m:r>
                        <m:rPr>
                          <m:nor/>
                        </m:rPr>
                        <a:rPr lang="en-US" sz="2000" i="1" dirty="0">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𝐴𝑛𝑛𝑢𝑎𝑙</m:t>
                      </m:r>
                      <m:r>
                        <a:rPr lang="en-US" sz="2000" i="1">
                          <a:solidFill>
                            <a:srgbClr val="0070C0"/>
                          </a:solidFill>
                          <a:latin typeface="Cambria Math" panose="02040503050406030204" pitchFamily="18" charset="0"/>
                        </a:rPr>
                        <m:t> </m:t>
                      </m:r>
                      <m:r>
                        <a:rPr lang="en-US" sz="2000" i="1">
                          <a:solidFill>
                            <a:srgbClr val="0070C0"/>
                          </a:solidFill>
                          <a:latin typeface="Cambria Math" panose="02040503050406030204" pitchFamily="18" charset="0"/>
                        </a:rPr>
                        <m:t>𝐼𝑛𝑐𝑜𝑚𝑒</m:t>
                      </m:r>
                      <m:r>
                        <a:rPr lang="en-US" sz="2000" i="1">
                          <a:solidFill>
                            <a:srgbClr val="0070C0"/>
                          </a:solidFill>
                          <a:latin typeface="Cambria Math" panose="02040503050406030204" pitchFamily="18" charset="0"/>
                        </a:rPr>
                        <m:t>=$120</m:t>
                      </m:r>
                      <m:r>
                        <a:rPr lang="en-US" sz="2000" i="1">
                          <a:solidFill>
                            <a:srgbClr val="0070C0"/>
                          </a:solidFill>
                          <a:latin typeface="Cambria Math" panose="02040503050406030204" pitchFamily="18" charset="0"/>
                        </a:rPr>
                        <m:t>𝐾</m:t>
                      </m:r>
                      <m:r>
                        <a:rPr lang="en-IN" sz="2000" i="1">
                          <a:latin typeface="Cambria Math" panose="02040503050406030204" pitchFamily="18" charset="0"/>
                          <a:ea typeface="Cambria Math" panose="02040503050406030204" pitchFamily="18" charset="0"/>
                        </a:rPr>
                        <m:t>|</m:t>
                      </m:r>
                      <m:r>
                        <a:rPr lang="en-US" sz="2000" i="1">
                          <a:solidFill>
                            <a:srgbClr val="C00000"/>
                          </a:solidFill>
                          <a:latin typeface="Cambria Math" panose="02040503050406030204" pitchFamily="18" charset="0"/>
                          <a:ea typeface="Cambria Math" panose="02040503050406030204" pitchFamily="18" charset="0"/>
                        </a:rPr>
                        <m:t>𝐷𝑒𝑓𝑎𝑢𝑙𝑡</m:t>
                      </m:r>
                      <m:r>
                        <a:rPr lang="en-IN" sz="2000" i="1">
                          <a:latin typeface="Cambria Math" panose="02040503050406030204" pitchFamily="18" charset="0"/>
                          <a:ea typeface="Cambria Math" panose="02040503050406030204" pitchFamily="18" charset="0"/>
                        </a:rPr>
                        <m:t>)</m:t>
                      </m:r>
                    </m:oMath>
                  </m:oMathPara>
                </a14:m>
                <a:endParaRPr lang="en-US" sz="2000" dirty="0"/>
              </a:p>
              <a:p>
                <a:endParaRPr lang="en-US" sz="2000" b="0" i="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b="0" i="0" smtClean="0">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𝑃</m:t>
                      </m:r>
                      <m:d>
                        <m:dPr>
                          <m:ctrlPr>
                            <a:rPr lang="en-IN" i="1">
                              <a:latin typeface="Cambria Math" panose="02040503050406030204" pitchFamily="18" charset="0"/>
                              <a:ea typeface="Cambria Math" panose="02040503050406030204" pitchFamily="18" charset="0"/>
                            </a:rPr>
                          </m:ctrlPr>
                        </m:dPr>
                        <m:e>
                          <m:r>
                            <a:rPr lang="en-US" i="1">
                              <a:solidFill>
                                <a:srgbClr val="0070C0"/>
                              </a:solidFill>
                              <a:latin typeface="Cambria Math" panose="02040503050406030204" pitchFamily="18" charset="0"/>
                            </a:rPr>
                            <m:t>𝐻𝑜𝑚𝑒</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𝑂𝑤𝑛𝑒𝑟</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𝑁𝑜</m:t>
                          </m:r>
                        </m:e>
                        <m:e>
                          <m:r>
                            <a:rPr lang="en-US" i="1">
                              <a:solidFill>
                                <a:srgbClr val="C00000"/>
                              </a:solidFill>
                              <a:latin typeface="Cambria Math" panose="02040503050406030204" pitchFamily="18" charset="0"/>
                              <a:ea typeface="Cambria Math" panose="02040503050406030204" pitchFamily="18" charset="0"/>
                            </a:rPr>
                            <m:t>𝐷𝑒𝑓𝑎𝑢𝑙𝑡</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𝑃</m:t>
                      </m:r>
                      <m:d>
                        <m:dPr>
                          <m:ctrlPr>
                            <a:rPr lang="en-IN" i="1">
                              <a:latin typeface="Cambria Math" panose="02040503050406030204" pitchFamily="18" charset="0"/>
                              <a:ea typeface="Cambria Math" panose="02040503050406030204" pitchFamily="18" charset="0"/>
                            </a:rPr>
                          </m:ctrlPr>
                        </m:dPr>
                        <m:e>
                          <m:r>
                            <a:rPr lang="en-US" i="1">
                              <a:solidFill>
                                <a:srgbClr val="0070C0"/>
                              </a:solidFill>
                              <a:latin typeface="Cambria Math" panose="02040503050406030204" pitchFamily="18" charset="0"/>
                            </a:rPr>
                            <m:t>𝑀𝑎𝑟𝑖𝑡𝑎𝑙</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𝑆𝑡𝑎𝑡𝑢𝑠</m:t>
                          </m:r>
                          <m:r>
                            <a:rPr lang="en-US" i="1">
                              <a:solidFill>
                                <a:srgbClr val="0070C0"/>
                              </a:solidFill>
                              <a:latin typeface="Cambria Math" panose="02040503050406030204" pitchFamily="18" charset="0"/>
                            </a:rPr>
                            <m:t>=</m:t>
                          </m:r>
                          <m:r>
                            <a:rPr lang="en-US" i="1">
                              <a:solidFill>
                                <a:srgbClr val="0070C0"/>
                              </a:solidFill>
                              <a:latin typeface="Cambria Math" panose="02040503050406030204" pitchFamily="18" charset="0"/>
                            </a:rPr>
                            <m:t>𝑀𝑎𝑟𝑟𝑖𝑒𝑑</m:t>
                          </m:r>
                        </m:e>
                        <m:e>
                          <m:r>
                            <a:rPr lang="en-US" i="1">
                              <a:solidFill>
                                <a:srgbClr val="C00000"/>
                              </a:solidFill>
                              <a:latin typeface="Cambria Math" panose="02040503050406030204" pitchFamily="18" charset="0"/>
                              <a:ea typeface="Cambria Math" panose="02040503050406030204" pitchFamily="18" charset="0"/>
                            </a:rPr>
                            <m:t>𝐷𝑒𝑓𝑎𝑢𝑙𝑡</m:t>
                          </m:r>
                        </m:e>
                      </m:d>
                      <m:r>
                        <a:rPr lang="en-US" b="0" i="1" smtClean="0">
                          <a:solidFill>
                            <a:schemeClr val="tx1"/>
                          </a:solidFill>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𝑃</m:t>
                      </m:r>
                      <m:d>
                        <m:dPr>
                          <m:ctrlPr>
                            <a:rPr lang="en-IN" i="1">
                              <a:latin typeface="Cambria Math" panose="02040503050406030204" pitchFamily="18" charset="0"/>
                              <a:ea typeface="Cambria Math" panose="02040503050406030204" pitchFamily="18" charset="0"/>
                            </a:rPr>
                          </m:ctrlPr>
                        </m:dPr>
                        <m:e>
                          <m:r>
                            <a:rPr lang="en-US" i="1">
                              <a:solidFill>
                                <a:srgbClr val="0070C0"/>
                              </a:solidFill>
                              <a:latin typeface="Cambria Math" panose="02040503050406030204" pitchFamily="18" charset="0"/>
                            </a:rPr>
                            <m:t>𝐴𝑛𝑛𝑢𝑎𝑙</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𝐼𝑛𝑐𝑜𝑚𝑒</m:t>
                          </m:r>
                          <m:r>
                            <a:rPr lang="en-US" i="1">
                              <a:solidFill>
                                <a:srgbClr val="0070C0"/>
                              </a:solidFill>
                              <a:latin typeface="Cambria Math" panose="02040503050406030204" pitchFamily="18" charset="0"/>
                            </a:rPr>
                            <m:t>=$120</m:t>
                          </m:r>
                          <m:r>
                            <a:rPr lang="en-US" i="1">
                              <a:solidFill>
                                <a:srgbClr val="0070C0"/>
                              </a:solidFill>
                              <a:latin typeface="Cambria Math" panose="02040503050406030204" pitchFamily="18" charset="0"/>
                            </a:rPr>
                            <m:t>𝐾</m:t>
                          </m:r>
                        </m:e>
                        <m:e>
                          <m:r>
                            <a:rPr lang="en-US" i="1">
                              <a:solidFill>
                                <a:srgbClr val="C00000"/>
                              </a:solidFill>
                              <a:latin typeface="Cambria Math" panose="02040503050406030204" pitchFamily="18" charset="0"/>
                              <a:ea typeface="Cambria Math" panose="02040503050406030204" pitchFamily="18" charset="0"/>
                            </a:rPr>
                            <m:t>𝐷𝑒𝑓𝑎𝑢𝑙𝑡</m:t>
                          </m:r>
                        </m:e>
                      </m:d>
                    </m:oMath>
                  </m:oMathPara>
                </a14:m>
                <a:endParaRPr lang="en-US" sz="2000" dirty="0"/>
              </a:p>
            </p:txBody>
          </p:sp>
        </mc:Choice>
        <mc:Fallback xmlns="">
          <p:sp>
            <p:nvSpPr>
              <p:cNvPr id="16" name="TextBox 15">
                <a:extLst>
                  <a:ext uri="{FF2B5EF4-FFF2-40B4-BE49-F238E27FC236}">
                    <a16:creationId xmlns:a16="http://schemas.microsoft.com/office/drawing/2014/main" id="{E7EFBC94-ACC2-FC48-AB74-20174B735A63}"/>
                  </a:ext>
                </a:extLst>
              </p:cNvPr>
              <p:cNvSpPr txBox="1">
                <a:spLocks noRot="1" noChangeAspect="1" noMove="1" noResize="1" noEditPoints="1" noAdjustHandles="1" noChangeArrowheads="1" noChangeShapeType="1" noTextEdit="1"/>
              </p:cNvSpPr>
              <p:nvPr/>
            </p:nvSpPr>
            <p:spPr>
              <a:xfrm>
                <a:off x="234271" y="5329030"/>
                <a:ext cx="11802289" cy="984885"/>
              </a:xfrm>
              <a:prstGeom prst="rect">
                <a:avLst/>
              </a:prstGeom>
              <a:blipFill>
                <a:blip r:embed="rId10"/>
                <a:stretch>
                  <a:fillRect b="-6329"/>
                </a:stretch>
              </a:blipFill>
              <a:ln>
                <a:solidFill>
                  <a:schemeClr val="bg1">
                    <a:lumMod val="65000"/>
                  </a:schemeClr>
                </a:solidFill>
              </a:ln>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90AA3EC7-542A-EB44-9AA5-C41036D7D8F4}"/>
                  </a:ext>
                </a:extLst>
              </p14:cNvPr>
              <p14:cNvContentPartPr/>
              <p14:nvPr/>
            </p14:nvContentPartPr>
            <p14:xfrm>
              <a:off x="1956131" y="2658971"/>
              <a:ext cx="9620280" cy="2861640"/>
            </p14:xfrm>
          </p:contentPart>
        </mc:Choice>
        <mc:Fallback xmlns="">
          <p:pic>
            <p:nvPicPr>
              <p:cNvPr id="17" name="Ink 16">
                <a:extLst>
                  <a:ext uri="{FF2B5EF4-FFF2-40B4-BE49-F238E27FC236}">
                    <a16:creationId xmlns:a16="http://schemas.microsoft.com/office/drawing/2014/main" id="{90AA3EC7-542A-EB44-9AA5-C41036D7D8F4}"/>
                  </a:ext>
                </a:extLst>
              </p:cNvPr>
              <p:cNvPicPr/>
              <p:nvPr/>
            </p:nvPicPr>
            <p:blipFill>
              <a:blip r:embed="rId12"/>
              <a:stretch>
                <a:fillRect/>
              </a:stretch>
            </p:blipFill>
            <p:spPr>
              <a:xfrm>
                <a:off x="1947131" y="2649971"/>
                <a:ext cx="9637920" cy="2879280"/>
              </a:xfrm>
              <a:prstGeom prst="rect">
                <a:avLst/>
              </a:prstGeom>
            </p:spPr>
          </p:pic>
        </mc:Fallback>
      </mc:AlternateContent>
    </p:spTree>
    <p:extLst>
      <p:ext uri="{BB962C8B-B14F-4D97-AF65-F5344CB8AC3E}">
        <p14:creationId xmlns:p14="http://schemas.microsoft.com/office/powerpoint/2010/main" val="952288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63"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000" fill="hold"/>
                                        <p:tgtEl>
                                          <p:spTgt spid="6"/>
                                        </p:tgtEl>
                                        <p:attrNameLst>
                                          <p:attrName>drawProgress</p:attrName>
                                        </p:attrNameLst>
                                      </p:cBhvr>
                                      <p:tavLst>
                                        <p:tav tm="0">
                                          <p:val>
                                            <p:fltVal val="0"/>
                                          </p:val>
                                        </p:tav>
                                        <p:tav tm="100000">
                                          <p:val>
                                            <p:fltVal val="1"/>
                                          </p:val>
                                        </p:tav>
                                      </p:tavLst>
                                    </p:anim>
                                  </p:childTnLst>
                                </p:cTn>
                              </p:par>
                            </p:childTnLst>
                          </p:cTn>
                        </p:par>
                        <p:par>
                          <p:cTn id="12" fill="hold">
                            <p:stCondLst>
                              <p:cond delay="2500"/>
                            </p:stCondLst>
                            <p:childTnLst>
                              <p:par>
                                <p:cTn id="13" presetID="63"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2000" fill="hold"/>
                                        <p:tgtEl>
                                          <p:spTgt spid="8"/>
                                        </p:tgtEl>
                                        <p:attrNameLst>
                                          <p:attrName>drawProgress</p:attrName>
                                        </p:attrNameLst>
                                      </p:cBhvr>
                                      <p:tavLst>
                                        <p:tav tm="0">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wipe(left)">
                                      <p:cBhvr>
                                        <p:cTn id="30" dur="500"/>
                                        <p:tgtEl>
                                          <p:spTgt spid="1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63"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p:cTn id="40" dur="2000" fill="hold"/>
                                        <p:tgtEl>
                                          <p:spTgt spid="17"/>
                                        </p:tgtEl>
                                        <p:attrNameLst>
                                          <p:attrName>drawProgress</p:attrName>
                                        </p:attrNameLst>
                                      </p:cBhvr>
                                      <p:tavLst>
                                        <p:tav tm="0">
                                          <p:val>
                                            <p:fltVal val="0"/>
                                          </p:val>
                                        </p:tav>
                                        <p:tav tm="100000">
                                          <p:val>
                                            <p:fltVal val="1"/>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4" grpId="0" build="p"/>
      <p:bldP spid="15"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Naïve Bayes Algorithm</a:t>
            </a:r>
            <a:endParaRPr lang="en-US" b="1" dirty="0"/>
          </a:p>
        </p:txBody>
      </p:sp>
      <p:sp>
        <p:nvSpPr>
          <p:cNvPr id="8" name="Slide Number Placeholder 1">
            <a:extLst>
              <a:ext uri="{FF2B5EF4-FFF2-40B4-BE49-F238E27FC236}">
                <a16:creationId xmlns:a16="http://schemas.microsoft.com/office/drawing/2014/main" id="{CD0CE5C3-89CF-EE43-9679-AB2B19D6108A}"/>
              </a:ext>
            </a:extLst>
          </p:cNvPr>
          <p:cNvSpPr txBox="1">
            <a:spLocks/>
          </p:cNvSpPr>
          <p:nvPr/>
        </p:nvSpPr>
        <p:spPr>
          <a:xfrm>
            <a:off x="11551217" y="6572922"/>
            <a:ext cx="635723" cy="28507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3E740BCE-3C00-FC48-989E-737EA97AF8DA}" type="slidenum">
              <a:rPr kumimoji="0" lang="en-US" sz="1400" b="0" i="0" u="none" strike="noStrike" kern="0" cap="none" spc="0" normalizeH="0" baseline="0" noProof="0" smtClean="0">
                <a:ln>
                  <a:noFill/>
                </a:ln>
                <a:solidFill>
                  <a:srgbClr val="FFFFFF"/>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400" b="0" i="0" u="none" strike="noStrike" kern="0" cap="none" spc="0" normalizeH="0" baseline="0" noProof="0">
              <a:ln>
                <a:noFill/>
              </a:ln>
              <a:solidFill>
                <a:srgbClr val="FFFFFF"/>
              </a:solidFill>
              <a:effectLst/>
              <a:uLnTx/>
              <a:uFillTx/>
              <a:latin typeface="Arial"/>
              <a:cs typeface="Arial"/>
              <a:sym typeface="Arial"/>
            </a:endParaRPr>
          </a:p>
        </p:txBody>
      </p:sp>
      <p:sp>
        <p:nvSpPr>
          <p:cNvPr id="9" name="Google Shape;306;p15">
            <a:extLst>
              <a:ext uri="{FF2B5EF4-FFF2-40B4-BE49-F238E27FC236}">
                <a16:creationId xmlns:a16="http://schemas.microsoft.com/office/drawing/2014/main" id="{A413DCFB-1E5C-8C47-817B-7BE11BAE351F}"/>
              </a:ext>
            </a:extLst>
          </p:cNvPr>
          <p:cNvSpPr txBox="1"/>
          <p:nvPr/>
        </p:nvSpPr>
        <p:spPr>
          <a:xfrm>
            <a:off x="313511" y="6585118"/>
            <a:ext cx="11505956" cy="249424"/>
          </a:xfrm>
          <a:prstGeom prst="rect">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buClr>
                <a:srgbClr val="000000"/>
              </a:buClr>
              <a:defRPr/>
            </a:pPr>
            <a:r>
              <a:rPr lang="en-IN" sz="1400" kern="0" dirty="0">
                <a:solidFill>
                  <a:srgbClr val="FFFFFF"/>
                </a:solidFill>
                <a:cs typeface="Arial"/>
                <a:sym typeface="Arial"/>
              </a:rPr>
              <a:t>“Don’t let yesterday take up too much of today.” </a:t>
            </a:r>
            <a:r>
              <a:rPr kumimoji="0" lang="en-IN" sz="1400" b="0" i="0" u="none" strike="noStrike" kern="0" cap="none" spc="0" normalizeH="0" baseline="0" noProof="0" dirty="0">
                <a:ln>
                  <a:noFill/>
                </a:ln>
                <a:solidFill>
                  <a:srgbClr val="FFFFFF"/>
                </a:solidFill>
                <a:effectLst/>
                <a:uLnTx/>
                <a:uFillTx/>
                <a:latin typeface="Arial"/>
                <a:cs typeface="Arial"/>
                <a:sym typeface="Arial"/>
              </a:rPr>
              <a:t>– </a:t>
            </a:r>
            <a:r>
              <a:rPr kumimoji="0" lang="en-IN" sz="1400" b="1" i="0" u="none" strike="noStrike" kern="0" cap="none" spc="0" normalizeH="0" baseline="0" noProof="0" dirty="0">
                <a:ln>
                  <a:noFill/>
                </a:ln>
                <a:solidFill>
                  <a:srgbClr val="FFFFFF"/>
                </a:solidFill>
                <a:effectLst/>
                <a:uLnTx/>
                <a:uFillTx/>
                <a:latin typeface="Arial"/>
                <a:cs typeface="Arial"/>
                <a:sym typeface="Arial"/>
              </a:rPr>
              <a:t>Will Rogers</a:t>
            </a:r>
            <a:endParaRPr kumimoji="0" sz="1400" b="1" i="0" u="none" strike="noStrike" kern="0" cap="none" spc="0" normalizeH="0" baseline="0" noProof="0" dirty="0">
              <a:ln>
                <a:noFill/>
              </a:ln>
              <a:solidFill>
                <a:srgbClr val="FFFFFF"/>
              </a:solidFill>
              <a:effectLst/>
              <a:uLnTx/>
              <a:uFillTx/>
              <a:latin typeface="Arial"/>
              <a:cs typeface="Arial"/>
              <a:sym typeface="Aria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B679F8E-1ADE-C647-B275-ACCD3E1114B8}"/>
                  </a:ext>
                </a:extLst>
              </p:cNvPr>
              <p:cNvSpPr txBox="1"/>
              <p:nvPr/>
            </p:nvSpPr>
            <p:spPr>
              <a:xfrm>
                <a:off x="174029" y="931266"/>
                <a:ext cx="11659810"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solidFill>
                              <a:srgbClr val="C00000"/>
                            </a:solidFill>
                            <a:latin typeface="Cambria Math" panose="02040503050406030204" pitchFamily="18" charset="0"/>
                          </a:rPr>
                          <m:t>𝐷𝑒𝑓𝑎𝑢𝑙𝑡</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solidFill>
                          <a:srgbClr val="0070C0"/>
                        </a:solidFill>
                        <a:latin typeface="Cambria Math" panose="02040503050406030204" pitchFamily="18" charset="0"/>
                      </a:rPr>
                      <m:t>𝐻𝑜𝑚𝑒</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𝑂𝑤𝑛𝑒𝑟</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𝑁𝑜</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𝑀𝑎𝑟𝑖𝑡𝑎𝑙</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𝑆𝑡𝑎𝑡𝑢𝑠</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𝑀𝑎𝑟𝑟𝑖𝑒𝑑</m:t>
                    </m:r>
                    <m:r>
                      <a:rPr lang="en-US" b="0" i="1" smtClean="0">
                        <a:solidFill>
                          <a:srgbClr val="0070C0"/>
                        </a:solidFill>
                        <a:latin typeface="Cambria Math" panose="02040503050406030204" pitchFamily="18" charset="0"/>
                      </a:rPr>
                      <m:t>,</m:t>
                    </m:r>
                  </m:oMath>
                </a14:m>
                <a:r>
                  <a:rPr lang="en-US" b="0" i="1" dirty="0">
                    <a:solidFill>
                      <a:srgbClr val="0070C0"/>
                    </a:solidFill>
                    <a:latin typeface="Cambria Math" panose="02040503050406030204" pitchFamily="18" charset="0"/>
                  </a:rPr>
                  <a:t> </a:t>
                </a:r>
                <a14:m>
                  <m:oMath xmlns:m="http://schemas.openxmlformats.org/officeDocument/2006/math">
                    <m:r>
                      <a:rPr lang="en-US" b="0" i="1" smtClean="0">
                        <a:solidFill>
                          <a:srgbClr val="0070C0"/>
                        </a:solidFill>
                        <a:latin typeface="Cambria Math" panose="02040503050406030204" pitchFamily="18" charset="0"/>
                      </a:rPr>
                      <m:t>𝐴𝑛𝑛𝑢𝑎𝑙</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𝐼𝑛𝑐𝑜𝑚𝑒</m:t>
                    </m:r>
                    <m:r>
                      <a:rPr lang="en-US" b="0" i="1" smtClean="0">
                        <a:solidFill>
                          <a:srgbClr val="0070C0"/>
                        </a:solidFill>
                        <a:latin typeface="Cambria Math" panose="02040503050406030204" pitchFamily="18" charset="0"/>
                      </a:rPr>
                      <m:t>=$120</m:t>
                    </m:r>
                    <m:r>
                      <a:rPr lang="en-US" b="0" i="1" smtClean="0">
                        <a:solidFill>
                          <a:srgbClr val="0070C0"/>
                        </a:solidFill>
                        <a:latin typeface="Cambria Math" panose="02040503050406030204" pitchFamily="18" charset="0"/>
                      </a:rPr>
                      <m:t>𝐾</m:t>
                    </m:r>
                    <m:r>
                      <a:rPr lang="en-US" b="0" i="1" smtClean="0">
                        <a:latin typeface="Cambria Math" panose="02040503050406030204" pitchFamily="18" charset="0"/>
                      </a:rPr>
                      <m:t>)</m:t>
                    </m:r>
                  </m:oMath>
                </a14:m>
                <a:endParaRPr lang="en-US" dirty="0"/>
              </a:p>
            </p:txBody>
          </p:sp>
        </mc:Choice>
        <mc:Fallback xmlns="">
          <p:sp>
            <p:nvSpPr>
              <p:cNvPr id="15" name="TextBox 14">
                <a:extLst>
                  <a:ext uri="{FF2B5EF4-FFF2-40B4-BE49-F238E27FC236}">
                    <a16:creationId xmlns:a16="http://schemas.microsoft.com/office/drawing/2014/main" id="{CB679F8E-1ADE-C647-B275-ACCD3E1114B8}"/>
                  </a:ext>
                </a:extLst>
              </p:cNvPr>
              <p:cNvSpPr txBox="1">
                <a:spLocks noRot="1" noChangeAspect="1" noMove="1" noResize="1" noEditPoints="1" noAdjustHandles="1" noChangeArrowheads="1" noChangeShapeType="1" noTextEdit="1"/>
              </p:cNvSpPr>
              <p:nvPr/>
            </p:nvSpPr>
            <p:spPr>
              <a:xfrm>
                <a:off x="174029" y="931266"/>
                <a:ext cx="11659810" cy="276999"/>
              </a:xfrm>
              <a:prstGeom prst="rect">
                <a:avLst/>
              </a:prstGeom>
              <a:blipFill>
                <a:blip r:embed="rId2"/>
                <a:stretch>
                  <a:fillRect l="-653" t="-8696"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792687C-68BF-9C4C-B534-B557BC006F8F}"/>
                  </a:ext>
                </a:extLst>
              </p:cNvPr>
              <p:cNvSpPr/>
              <p:nvPr/>
            </p:nvSpPr>
            <p:spPr>
              <a:xfrm>
                <a:off x="130913" y="1440517"/>
                <a:ext cx="11688554" cy="6138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IN" sz="1600" i="1" smtClean="0">
                          <a:latin typeface="Cambria Math" panose="02040503050406030204" pitchFamily="18" charset="0"/>
                          <a:ea typeface="Cambria Math" panose="02040503050406030204" pitchFamily="18" charset="0"/>
                        </a:rPr>
                        <m:t>=</m:t>
                      </m:r>
                      <m:f>
                        <m:fPr>
                          <m:ctrlPr>
                            <a:rPr lang="en-IN" sz="1600" i="1">
                              <a:latin typeface="Cambria Math" panose="02040503050406030204" pitchFamily="18" charset="0"/>
                              <a:ea typeface="Cambria Math" panose="02040503050406030204" pitchFamily="18" charset="0"/>
                            </a:rPr>
                          </m:ctrlPr>
                        </m:fPr>
                        <m:num>
                          <m:r>
                            <a:rPr lang="en-IN" sz="1600" i="1">
                              <a:latin typeface="Cambria Math" panose="02040503050406030204" pitchFamily="18" charset="0"/>
                              <a:ea typeface="Cambria Math" panose="02040503050406030204" pitchFamily="18" charset="0"/>
                            </a:rPr>
                            <m:t>𝑃</m:t>
                          </m:r>
                          <m:d>
                            <m:dPr>
                              <m:ctrlPr>
                                <a:rPr lang="en-IN" sz="1600" i="1">
                                  <a:latin typeface="Cambria Math" panose="02040503050406030204" pitchFamily="18" charset="0"/>
                                  <a:ea typeface="Cambria Math" panose="02040503050406030204" pitchFamily="18" charset="0"/>
                                </a:rPr>
                              </m:ctrlPr>
                            </m:dPr>
                            <m:e>
                              <m:r>
                                <a:rPr lang="en-US" sz="1600" b="0" i="1" smtClean="0">
                                  <a:solidFill>
                                    <a:srgbClr val="C00000"/>
                                  </a:solidFill>
                                  <a:latin typeface="Cambria Math" panose="02040503050406030204" pitchFamily="18" charset="0"/>
                                  <a:ea typeface="Cambria Math" panose="02040503050406030204" pitchFamily="18" charset="0"/>
                                </a:rPr>
                                <m:t>𝐷𝑒𝑓𝑎𝑢𝑙𝑡</m:t>
                              </m:r>
                            </m:e>
                          </m:d>
                          <m: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𝑃</m:t>
                          </m:r>
                          <m:r>
                            <a:rPr lang="en-IN" sz="1600" i="1">
                              <a:latin typeface="Cambria Math" panose="02040503050406030204" pitchFamily="18" charset="0"/>
                              <a:ea typeface="Cambria Math" panose="02040503050406030204" pitchFamily="18" charset="0"/>
                            </a:rPr>
                            <m:t>(</m:t>
                          </m:r>
                          <m:r>
                            <a:rPr lang="en-US" sz="1600" i="1">
                              <a:solidFill>
                                <a:srgbClr val="0070C0"/>
                              </a:solidFill>
                              <a:latin typeface="Cambria Math" panose="02040503050406030204" pitchFamily="18" charset="0"/>
                            </a:rPr>
                            <m:t>𝐻𝑜𝑚𝑒</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𝑂𝑤𝑛𝑒𝑟</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𝑁𝑜</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𝑀𝑎𝑟𝑖𝑡𝑎𝑙</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𝑆𝑡𝑎𝑡𝑢𝑠</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𝑀𝑎𝑟𝑟𝑖𝑒𝑑</m:t>
                          </m:r>
                          <m:r>
                            <a:rPr lang="en-US" sz="1600" i="1">
                              <a:solidFill>
                                <a:srgbClr val="0070C0"/>
                              </a:solidFill>
                              <a:latin typeface="Cambria Math" panose="02040503050406030204" pitchFamily="18" charset="0"/>
                            </a:rPr>
                            <m:t>,</m:t>
                          </m:r>
                          <m:r>
                            <m:rPr>
                              <m:nor/>
                            </m:rPr>
                            <a:rPr lang="en-US" sz="1600" i="1" dirty="0">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𝐴𝑛𝑛𝑢𝑎𝑙</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𝐼𝑛𝑐𝑜𝑚𝑒</m:t>
                          </m:r>
                          <m:r>
                            <a:rPr lang="en-US" sz="1600" i="1">
                              <a:solidFill>
                                <a:srgbClr val="0070C0"/>
                              </a:solidFill>
                              <a:latin typeface="Cambria Math" panose="02040503050406030204" pitchFamily="18" charset="0"/>
                            </a:rPr>
                            <m:t>=$120</m:t>
                          </m:r>
                          <m:r>
                            <a:rPr lang="en-US" sz="1600" i="1">
                              <a:solidFill>
                                <a:srgbClr val="0070C0"/>
                              </a:solidFill>
                              <a:latin typeface="Cambria Math" panose="02040503050406030204" pitchFamily="18" charset="0"/>
                            </a:rPr>
                            <m:t>𝐾</m:t>
                          </m:r>
                          <m:r>
                            <a:rPr lang="en-IN" sz="1600" i="1">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ea typeface="Cambria Math" panose="02040503050406030204" pitchFamily="18" charset="0"/>
                            </a:rPr>
                            <m:t>𝐷𝑒𝑓𝑎𝑢𝑙𝑡</m:t>
                          </m:r>
                          <m:r>
                            <a:rPr lang="en-IN" sz="1600" i="1">
                              <a:latin typeface="Cambria Math" panose="02040503050406030204" pitchFamily="18" charset="0"/>
                              <a:ea typeface="Cambria Math" panose="02040503050406030204" pitchFamily="18" charset="0"/>
                            </a:rPr>
                            <m:t>)</m:t>
                          </m:r>
                        </m:num>
                        <m:den>
                          <m:r>
                            <a:rPr lang="en-IN" sz="1600" i="1">
                              <a:latin typeface="Cambria Math" panose="02040503050406030204" pitchFamily="18" charset="0"/>
                              <a:ea typeface="Cambria Math" panose="02040503050406030204" pitchFamily="18" charset="0"/>
                            </a:rPr>
                            <m:t>𝑃</m:t>
                          </m:r>
                          <m:r>
                            <a:rPr lang="en-IN" sz="1600" i="1">
                              <a:latin typeface="Cambria Math" panose="02040503050406030204" pitchFamily="18" charset="0"/>
                              <a:ea typeface="Cambria Math" panose="02040503050406030204" pitchFamily="18" charset="0"/>
                            </a:rPr>
                            <m:t>(</m:t>
                          </m:r>
                          <m:r>
                            <a:rPr lang="en-US" sz="1600" i="1">
                              <a:solidFill>
                                <a:srgbClr val="0070C0"/>
                              </a:solidFill>
                              <a:latin typeface="Cambria Math" panose="02040503050406030204" pitchFamily="18" charset="0"/>
                            </a:rPr>
                            <m:t>𝐻𝑜𝑚𝑒</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𝑂𝑤𝑛𝑒𝑟</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𝑁𝑜</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𝑀𝑎𝑟𝑖𝑡𝑎𝑙</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𝑆𝑡𝑎𝑡𝑢𝑠</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𝑀𝑎𝑟𝑟𝑖𝑒𝑑</m:t>
                          </m:r>
                          <m:r>
                            <a:rPr lang="en-US" sz="1600" i="1">
                              <a:solidFill>
                                <a:srgbClr val="0070C0"/>
                              </a:solidFill>
                              <a:latin typeface="Cambria Math" panose="02040503050406030204" pitchFamily="18" charset="0"/>
                            </a:rPr>
                            <m:t>,</m:t>
                          </m:r>
                          <m:r>
                            <m:rPr>
                              <m:nor/>
                            </m:rPr>
                            <a:rPr lang="en-US" sz="1600" i="1" dirty="0">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𝐴𝑛𝑛𝑢𝑎𝑙</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𝐼𝑛𝑐𝑜𝑚𝑒</m:t>
                          </m:r>
                          <m:r>
                            <a:rPr lang="en-US" sz="1600" i="1">
                              <a:solidFill>
                                <a:srgbClr val="0070C0"/>
                              </a:solidFill>
                              <a:latin typeface="Cambria Math" panose="02040503050406030204" pitchFamily="18" charset="0"/>
                            </a:rPr>
                            <m:t>=$120</m:t>
                          </m:r>
                          <m:r>
                            <a:rPr lang="en-US" sz="1600" i="1">
                              <a:solidFill>
                                <a:srgbClr val="0070C0"/>
                              </a:solidFill>
                              <a:latin typeface="Cambria Math" panose="02040503050406030204" pitchFamily="18" charset="0"/>
                            </a:rPr>
                            <m:t>𝐾</m:t>
                          </m:r>
                          <m:r>
                            <a:rPr lang="en-IN" sz="1600" i="1">
                              <a:latin typeface="Cambria Math" panose="02040503050406030204" pitchFamily="18" charset="0"/>
                              <a:ea typeface="Cambria Math" panose="02040503050406030204" pitchFamily="18" charset="0"/>
                            </a:rPr>
                            <m:t>)</m:t>
                          </m:r>
                        </m:den>
                      </m:f>
                    </m:oMath>
                  </m:oMathPara>
                </a14:m>
                <a:endParaRPr lang="en-IN" sz="1600" dirty="0"/>
              </a:p>
            </p:txBody>
          </p:sp>
        </mc:Choice>
        <mc:Fallback xmlns="">
          <p:sp>
            <p:nvSpPr>
              <p:cNvPr id="16" name="Rectangle 15">
                <a:extLst>
                  <a:ext uri="{FF2B5EF4-FFF2-40B4-BE49-F238E27FC236}">
                    <a16:creationId xmlns:a16="http://schemas.microsoft.com/office/drawing/2014/main" id="{2792687C-68BF-9C4C-B534-B557BC006F8F}"/>
                  </a:ext>
                </a:extLst>
              </p:cNvPr>
              <p:cNvSpPr>
                <a:spLocks noRot="1" noChangeAspect="1" noMove="1" noResize="1" noEditPoints="1" noAdjustHandles="1" noChangeArrowheads="1" noChangeShapeType="1" noTextEdit="1"/>
              </p:cNvSpPr>
              <p:nvPr/>
            </p:nvSpPr>
            <p:spPr>
              <a:xfrm>
                <a:off x="130913" y="1440517"/>
                <a:ext cx="11688554" cy="613886"/>
              </a:xfrm>
              <a:prstGeom prst="rect">
                <a:avLst/>
              </a:prstGeom>
              <a:blipFill>
                <a:blip r:embed="rId3"/>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AF301A5-487B-6045-8D2D-EA29A2D1CD4E}"/>
                  </a:ext>
                </a:extLst>
              </p:cNvPr>
              <p:cNvSpPr/>
              <p:nvPr/>
            </p:nvSpPr>
            <p:spPr>
              <a:xfrm>
                <a:off x="159657" y="2286655"/>
                <a:ext cx="11688554" cy="61388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IN" sz="1600" i="1" smtClean="0">
                          <a:latin typeface="Cambria Math" panose="02040503050406030204" pitchFamily="18" charset="0"/>
                          <a:ea typeface="Cambria Math" panose="02040503050406030204" pitchFamily="18" charset="0"/>
                        </a:rPr>
                        <m:t>=</m:t>
                      </m:r>
                      <m:f>
                        <m:fPr>
                          <m:ctrlPr>
                            <a:rPr lang="en-IN" sz="1600" i="1">
                              <a:latin typeface="Cambria Math" panose="02040503050406030204" pitchFamily="18" charset="0"/>
                              <a:ea typeface="Cambria Math" panose="02040503050406030204" pitchFamily="18" charset="0"/>
                            </a:rPr>
                          </m:ctrlPr>
                        </m:fPr>
                        <m:num>
                          <m:r>
                            <a:rPr lang="en-IN" sz="1600" i="1">
                              <a:latin typeface="Cambria Math" panose="02040503050406030204" pitchFamily="18" charset="0"/>
                              <a:ea typeface="Cambria Math" panose="02040503050406030204" pitchFamily="18" charset="0"/>
                            </a:rPr>
                            <m:t>𝑃</m:t>
                          </m:r>
                          <m:d>
                            <m:dPr>
                              <m:ctrlPr>
                                <a:rPr lang="en-IN" sz="1600" i="1">
                                  <a:latin typeface="Cambria Math" panose="02040503050406030204" pitchFamily="18" charset="0"/>
                                  <a:ea typeface="Cambria Math" panose="02040503050406030204" pitchFamily="18" charset="0"/>
                                </a:rPr>
                              </m:ctrlPr>
                            </m:dPr>
                            <m:e>
                              <m:r>
                                <a:rPr lang="en-US" sz="1600" b="0" i="1" smtClean="0">
                                  <a:solidFill>
                                    <a:srgbClr val="C00000"/>
                                  </a:solidFill>
                                  <a:latin typeface="Cambria Math" panose="02040503050406030204" pitchFamily="18" charset="0"/>
                                  <a:ea typeface="Cambria Math" panose="02040503050406030204" pitchFamily="18" charset="0"/>
                                </a:rPr>
                                <m:t>𝐷𝑒𝑓𝑎𝑢𝑙𝑡</m:t>
                              </m:r>
                            </m:e>
                          </m:d>
                          <m: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𝑃</m:t>
                          </m:r>
                          <m:d>
                            <m:dPr>
                              <m:ctrlPr>
                                <a:rPr lang="en-IN" sz="1600" i="1">
                                  <a:latin typeface="Cambria Math" panose="02040503050406030204" pitchFamily="18" charset="0"/>
                                  <a:ea typeface="Cambria Math" panose="02040503050406030204" pitchFamily="18" charset="0"/>
                                </a:rPr>
                              </m:ctrlPr>
                            </m:dPr>
                            <m:e>
                              <m:r>
                                <a:rPr lang="en-US" sz="1600" i="1">
                                  <a:solidFill>
                                    <a:srgbClr val="0070C0"/>
                                  </a:solidFill>
                                  <a:latin typeface="Cambria Math" panose="02040503050406030204" pitchFamily="18" charset="0"/>
                                </a:rPr>
                                <m:t>𝐻𝑜𝑚𝑒</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𝑂𝑤𝑛𝑒𝑟</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𝑁𝑜</m:t>
                              </m:r>
                            </m:e>
                            <m:e>
                              <m:r>
                                <a:rPr lang="en-US" sz="1600" i="1">
                                  <a:solidFill>
                                    <a:srgbClr val="C00000"/>
                                  </a:solidFill>
                                  <a:latin typeface="Cambria Math" panose="02040503050406030204" pitchFamily="18" charset="0"/>
                                  <a:ea typeface="Cambria Math" panose="02040503050406030204" pitchFamily="18" charset="0"/>
                                </a:rPr>
                                <m:t>𝐷𝑒𝑓𝑎𝑢𝑙𝑡</m:t>
                              </m:r>
                            </m:e>
                          </m:d>
                          <m:r>
                            <a:rPr lang="en-IN" sz="1600" i="1">
                              <a:latin typeface="Cambria Math" panose="02040503050406030204" pitchFamily="18" charset="0"/>
                              <a:ea typeface="Cambria Math" panose="02040503050406030204" pitchFamily="18" charset="0"/>
                            </a:rPr>
                            <m:t>∗</m:t>
                          </m:r>
                          <m:r>
                            <a:rPr lang="en-IN" sz="1600" i="1">
                              <a:latin typeface="Cambria Math" panose="02040503050406030204" pitchFamily="18" charset="0"/>
                              <a:ea typeface="Cambria Math" panose="02040503050406030204" pitchFamily="18" charset="0"/>
                            </a:rPr>
                            <m:t>𝑃</m:t>
                          </m:r>
                          <m:d>
                            <m:dPr>
                              <m:ctrlPr>
                                <a:rPr lang="en-US" sz="1600" b="0" i="1" smtClean="0">
                                  <a:latin typeface="Cambria Math" panose="02040503050406030204" pitchFamily="18" charset="0"/>
                                  <a:ea typeface="Cambria Math" panose="02040503050406030204" pitchFamily="18" charset="0"/>
                                </a:rPr>
                              </m:ctrlPr>
                            </m:dPr>
                            <m:e>
                              <m:r>
                                <a:rPr lang="en-US" sz="1600" i="1">
                                  <a:solidFill>
                                    <a:srgbClr val="0070C0"/>
                                  </a:solidFill>
                                  <a:latin typeface="Cambria Math" panose="02040503050406030204" pitchFamily="18" charset="0"/>
                                </a:rPr>
                                <m:t>𝑀𝑎𝑟𝑖𝑡𝑎𝑙</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𝑆𝑡𝑎𝑡𝑢𝑠</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𝑀𝑎𝑟𝑟𝑖𝑒𝑑</m:t>
                              </m:r>
                            </m:e>
                            <m:e>
                              <m:r>
                                <a:rPr lang="en-US" sz="1600" i="1">
                                  <a:solidFill>
                                    <a:srgbClr val="C00000"/>
                                  </a:solidFill>
                                  <a:latin typeface="Cambria Math" panose="02040503050406030204" pitchFamily="18" charset="0"/>
                                  <a:ea typeface="Cambria Math" panose="02040503050406030204" pitchFamily="18" charset="0"/>
                                </a:rPr>
                                <m:t>𝐷𝑒𝑓𝑎𝑢𝑙𝑡</m:t>
                              </m:r>
                            </m:e>
                          </m:d>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𝑃</m:t>
                          </m:r>
                          <m:r>
                            <a:rPr lang="en-US" sz="1600" b="0" i="1" smtClean="0">
                              <a:solidFill>
                                <a:schemeClr val="tx1"/>
                              </a:solidFill>
                              <a:latin typeface="Cambria Math" panose="02040503050406030204" pitchFamily="18" charset="0"/>
                              <a:ea typeface="Cambria Math" panose="02040503050406030204" pitchFamily="18" charset="0"/>
                            </a:rPr>
                            <m:t>(</m:t>
                          </m:r>
                          <m:r>
                            <a:rPr lang="en-US" sz="1600" i="1">
                              <a:solidFill>
                                <a:srgbClr val="0070C0"/>
                              </a:solidFill>
                              <a:latin typeface="Cambria Math" panose="02040503050406030204" pitchFamily="18" charset="0"/>
                            </a:rPr>
                            <m:t>𝐴𝑛𝑛𝑢𝑎𝑙</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𝐼𝑛𝑐𝑜𝑚𝑒</m:t>
                          </m:r>
                          <m:r>
                            <a:rPr lang="en-US" sz="1600" i="1">
                              <a:solidFill>
                                <a:srgbClr val="0070C0"/>
                              </a:solidFill>
                              <a:latin typeface="Cambria Math" panose="02040503050406030204" pitchFamily="18" charset="0"/>
                            </a:rPr>
                            <m:t>=$120</m:t>
                          </m:r>
                          <m:r>
                            <a:rPr lang="en-US" sz="1600" i="1">
                              <a:solidFill>
                                <a:srgbClr val="0070C0"/>
                              </a:solidFill>
                              <a:latin typeface="Cambria Math" panose="02040503050406030204" pitchFamily="18" charset="0"/>
                            </a:rPr>
                            <m:t>𝐾</m:t>
                          </m:r>
                          <m:r>
                            <a:rPr lang="en-IN" sz="1600" i="1">
                              <a:latin typeface="Cambria Math" panose="02040503050406030204" pitchFamily="18" charset="0"/>
                              <a:ea typeface="Cambria Math" panose="02040503050406030204" pitchFamily="18" charset="0"/>
                            </a:rPr>
                            <m:t>|</m:t>
                          </m:r>
                          <m:r>
                            <a:rPr lang="en-US" sz="1600" b="0" i="1" smtClean="0">
                              <a:solidFill>
                                <a:srgbClr val="C00000"/>
                              </a:solidFill>
                              <a:latin typeface="Cambria Math" panose="02040503050406030204" pitchFamily="18" charset="0"/>
                              <a:ea typeface="Cambria Math" panose="02040503050406030204" pitchFamily="18" charset="0"/>
                            </a:rPr>
                            <m:t>𝐷𝑒𝑓𝑎𝑢𝑙𝑡</m:t>
                          </m:r>
                          <m:r>
                            <a:rPr lang="en-IN" sz="1600" i="1">
                              <a:latin typeface="Cambria Math" panose="02040503050406030204" pitchFamily="18" charset="0"/>
                              <a:ea typeface="Cambria Math" panose="02040503050406030204" pitchFamily="18" charset="0"/>
                            </a:rPr>
                            <m:t>)</m:t>
                          </m:r>
                        </m:num>
                        <m:den>
                          <m:r>
                            <a:rPr lang="en-IN" sz="1600" i="1">
                              <a:latin typeface="Cambria Math" panose="02040503050406030204" pitchFamily="18" charset="0"/>
                              <a:ea typeface="Cambria Math" panose="02040503050406030204" pitchFamily="18" charset="0"/>
                            </a:rPr>
                            <m:t>𝑃</m:t>
                          </m:r>
                          <m:r>
                            <a:rPr lang="en-IN" sz="1600" i="1">
                              <a:latin typeface="Cambria Math" panose="02040503050406030204" pitchFamily="18" charset="0"/>
                              <a:ea typeface="Cambria Math" panose="02040503050406030204" pitchFamily="18" charset="0"/>
                            </a:rPr>
                            <m:t>(</m:t>
                          </m:r>
                          <m:r>
                            <a:rPr lang="en-US" sz="1600" i="1">
                              <a:solidFill>
                                <a:srgbClr val="0070C0"/>
                              </a:solidFill>
                              <a:latin typeface="Cambria Math" panose="02040503050406030204" pitchFamily="18" charset="0"/>
                            </a:rPr>
                            <m:t>𝐻𝑜𝑚𝑒</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𝑂𝑤𝑛𝑒𝑟</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𝑁𝑜</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𝑀𝑎𝑟𝑖𝑡𝑎𝑙</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𝑆𝑡𝑎𝑡𝑢𝑠</m:t>
                          </m:r>
                          <m:r>
                            <a:rPr lang="en-US" sz="1600" i="1">
                              <a:solidFill>
                                <a:srgbClr val="0070C0"/>
                              </a:solidFill>
                              <a:latin typeface="Cambria Math" panose="02040503050406030204" pitchFamily="18" charset="0"/>
                            </a:rPr>
                            <m:t>=</m:t>
                          </m:r>
                          <m:r>
                            <a:rPr lang="en-US" sz="1600" i="1">
                              <a:solidFill>
                                <a:srgbClr val="0070C0"/>
                              </a:solidFill>
                              <a:latin typeface="Cambria Math" panose="02040503050406030204" pitchFamily="18" charset="0"/>
                            </a:rPr>
                            <m:t>𝑀𝑎𝑟𝑟𝑖𝑒𝑑</m:t>
                          </m:r>
                          <m:r>
                            <a:rPr lang="en-US" sz="1600" i="1">
                              <a:solidFill>
                                <a:srgbClr val="0070C0"/>
                              </a:solidFill>
                              <a:latin typeface="Cambria Math" panose="02040503050406030204" pitchFamily="18" charset="0"/>
                            </a:rPr>
                            <m:t>,</m:t>
                          </m:r>
                          <m:r>
                            <m:rPr>
                              <m:nor/>
                            </m:rPr>
                            <a:rPr lang="en-US" sz="1600" i="1" dirty="0">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𝐴𝑛𝑛𝑢𝑎𝑙</m:t>
                          </m:r>
                          <m:r>
                            <a:rPr lang="en-US" sz="1600" i="1">
                              <a:solidFill>
                                <a:srgbClr val="0070C0"/>
                              </a:solidFill>
                              <a:latin typeface="Cambria Math" panose="02040503050406030204" pitchFamily="18" charset="0"/>
                            </a:rPr>
                            <m:t> </m:t>
                          </m:r>
                          <m:r>
                            <a:rPr lang="en-US" sz="1600" i="1">
                              <a:solidFill>
                                <a:srgbClr val="0070C0"/>
                              </a:solidFill>
                              <a:latin typeface="Cambria Math" panose="02040503050406030204" pitchFamily="18" charset="0"/>
                            </a:rPr>
                            <m:t>𝐼𝑛𝑐𝑜𝑚𝑒</m:t>
                          </m:r>
                          <m:r>
                            <a:rPr lang="en-US" sz="1600" i="1">
                              <a:solidFill>
                                <a:srgbClr val="0070C0"/>
                              </a:solidFill>
                              <a:latin typeface="Cambria Math" panose="02040503050406030204" pitchFamily="18" charset="0"/>
                            </a:rPr>
                            <m:t>=$120</m:t>
                          </m:r>
                          <m:r>
                            <a:rPr lang="en-US" sz="1600" i="1">
                              <a:solidFill>
                                <a:srgbClr val="0070C0"/>
                              </a:solidFill>
                              <a:latin typeface="Cambria Math" panose="02040503050406030204" pitchFamily="18" charset="0"/>
                            </a:rPr>
                            <m:t>𝐾</m:t>
                          </m:r>
                          <m:r>
                            <a:rPr lang="en-IN" sz="1600" i="1">
                              <a:latin typeface="Cambria Math" panose="02040503050406030204" pitchFamily="18" charset="0"/>
                              <a:ea typeface="Cambria Math" panose="02040503050406030204" pitchFamily="18" charset="0"/>
                            </a:rPr>
                            <m:t>)</m:t>
                          </m:r>
                        </m:den>
                      </m:f>
                    </m:oMath>
                  </m:oMathPara>
                </a14:m>
                <a:endParaRPr lang="en-IN" sz="1600" dirty="0"/>
              </a:p>
            </p:txBody>
          </p:sp>
        </mc:Choice>
        <mc:Fallback xmlns="">
          <p:sp>
            <p:nvSpPr>
              <p:cNvPr id="17" name="Rectangle 16">
                <a:extLst>
                  <a:ext uri="{FF2B5EF4-FFF2-40B4-BE49-F238E27FC236}">
                    <a16:creationId xmlns:a16="http://schemas.microsoft.com/office/drawing/2014/main" id="{CAF301A5-487B-6045-8D2D-EA29A2D1CD4E}"/>
                  </a:ext>
                </a:extLst>
              </p:cNvPr>
              <p:cNvSpPr>
                <a:spLocks noRot="1" noChangeAspect="1" noMove="1" noResize="1" noEditPoints="1" noAdjustHandles="1" noChangeArrowheads="1" noChangeShapeType="1" noTextEdit="1"/>
              </p:cNvSpPr>
              <p:nvPr/>
            </p:nvSpPr>
            <p:spPr>
              <a:xfrm>
                <a:off x="159657" y="2286655"/>
                <a:ext cx="11688554" cy="613886"/>
              </a:xfrm>
              <a:prstGeom prst="rect">
                <a:avLst/>
              </a:prstGeom>
              <a:blipFill>
                <a:blip r:embed="rId4"/>
                <a:stretch>
                  <a:fillRect b="-8163"/>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091830BD-9197-554F-A4F8-1D7C19A94120}"/>
              </a:ext>
            </a:extLst>
          </p:cNvPr>
          <p:cNvSpPr txBox="1"/>
          <p:nvPr/>
        </p:nvSpPr>
        <p:spPr>
          <a:xfrm>
            <a:off x="123031" y="3132793"/>
            <a:ext cx="11886916" cy="1200329"/>
          </a:xfrm>
          <a:prstGeom prst="rect">
            <a:avLst/>
          </a:prstGeom>
          <a:noFill/>
        </p:spPr>
        <p:txBody>
          <a:bodyPr wrap="square" rtlCol="0">
            <a:spAutoFit/>
          </a:bodyPr>
          <a:lstStyle/>
          <a:p>
            <a:r>
              <a:rPr lang="en-US" sz="2400" dirty="0"/>
              <a:t>Likewise, probability of </a:t>
            </a:r>
            <a:r>
              <a:rPr lang="en-US" sz="2400" dirty="0">
                <a:solidFill>
                  <a:srgbClr val="C00000"/>
                </a:solidFill>
              </a:rPr>
              <a:t>not defaulting </a:t>
            </a:r>
            <a:r>
              <a:rPr lang="en-US" sz="2400" dirty="0"/>
              <a:t>under the same conditions is computed.  If probability of </a:t>
            </a:r>
            <a:r>
              <a:rPr lang="en-US" sz="2400" i="1" dirty="0"/>
              <a:t>default</a:t>
            </a:r>
            <a:r>
              <a:rPr lang="en-US" sz="2400" dirty="0"/>
              <a:t> is higher than probability of </a:t>
            </a:r>
            <a:r>
              <a:rPr lang="en-US" sz="2400" i="1" dirty="0"/>
              <a:t>not defaulting</a:t>
            </a:r>
            <a:r>
              <a:rPr lang="en-US" sz="2400" dirty="0"/>
              <a:t>, then the class </a:t>
            </a:r>
            <a:r>
              <a:rPr lang="en-US" sz="2400" i="1" dirty="0"/>
              <a:t>default </a:t>
            </a:r>
            <a:r>
              <a:rPr lang="en-US" sz="2400" dirty="0"/>
              <a:t>is assigned; else, class </a:t>
            </a:r>
            <a:r>
              <a:rPr lang="en-US" sz="2400" i="1" dirty="0"/>
              <a:t>non-default</a:t>
            </a:r>
            <a:r>
              <a:rPr lang="en-US" sz="2400" dirty="0"/>
              <a:t> is assigned.</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2EE290C-0D44-E04D-881C-B105B9D7652F}"/>
                  </a:ext>
                </a:extLst>
              </p:cNvPr>
              <p:cNvSpPr txBox="1"/>
              <p:nvPr/>
            </p:nvSpPr>
            <p:spPr>
              <a:xfrm>
                <a:off x="209268" y="4565374"/>
                <a:ext cx="11659810"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solidFill>
                              <a:srgbClr val="C00000"/>
                            </a:solidFill>
                            <a:latin typeface="Cambria Math" panose="02040503050406030204" pitchFamily="18" charset="0"/>
                          </a:rPr>
                          <m:t>𝑁𝑜𝑛</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𝐷𝑒𝑓𝑎𝑢𝑙𝑡</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solidFill>
                          <a:srgbClr val="0070C0"/>
                        </a:solidFill>
                        <a:latin typeface="Cambria Math" panose="02040503050406030204" pitchFamily="18" charset="0"/>
                      </a:rPr>
                      <m:t>𝐻𝑜𝑚𝑒</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𝑂𝑤𝑛𝑒𝑟</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𝑁𝑜</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𝑀𝑎𝑟𝑖𝑡𝑎𝑙</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𝑆𝑡𝑎𝑡𝑢𝑠</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𝑀𝑎𝑟𝑟𝑖𝑒𝑑</m:t>
                    </m:r>
                    <m:r>
                      <a:rPr lang="en-US" b="0" i="1" smtClean="0">
                        <a:solidFill>
                          <a:srgbClr val="0070C0"/>
                        </a:solidFill>
                        <a:latin typeface="Cambria Math" panose="02040503050406030204" pitchFamily="18" charset="0"/>
                      </a:rPr>
                      <m:t>,</m:t>
                    </m:r>
                  </m:oMath>
                </a14:m>
                <a:r>
                  <a:rPr lang="en-US" b="0" i="1" dirty="0">
                    <a:solidFill>
                      <a:srgbClr val="0070C0"/>
                    </a:solidFill>
                    <a:latin typeface="Cambria Math" panose="02040503050406030204" pitchFamily="18" charset="0"/>
                  </a:rPr>
                  <a:t> </a:t>
                </a:r>
                <a14:m>
                  <m:oMath xmlns:m="http://schemas.openxmlformats.org/officeDocument/2006/math">
                    <m:r>
                      <a:rPr lang="en-US" b="0" i="1" smtClean="0">
                        <a:solidFill>
                          <a:srgbClr val="0070C0"/>
                        </a:solidFill>
                        <a:latin typeface="Cambria Math" panose="02040503050406030204" pitchFamily="18" charset="0"/>
                      </a:rPr>
                      <m:t>𝐴𝑛𝑛𝑢𝑎𝑙</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𝐼𝑛𝑐𝑜𝑚𝑒</m:t>
                    </m:r>
                    <m:r>
                      <a:rPr lang="en-US" b="0" i="1" smtClean="0">
                        <a:solidFill>
                          <a:srgbClr val="0070C0"/>
                        </a:solidFill>
                        <a:latin typeface="Cambria Math" panose="02040503050406030204" pitchFamily="18" charset="0"/>
                      </a:rPr>
                      <m:t>=$120</m:t>
                    </m:r>
                    <m:r>
                      <a:rPr lang="en-US" b="0" i="1" smtClean="0">
                        <a:solidFill>
                          <a:srgbClr val="0070C0"/>
                        </a:solidFill>
                        <a:latin typeface="Cambria Math" panose="02040503050406030204" pitchFamily="18" charset="0"/>
                      </a:rPr>
                      <m:t>𝐾</m:t>
                    </m:r>
                    <m:r>
                      <a:rPr lang="en-US" b="0" i="1" smtClean="0">
                        <a:latin typeface="Cambria Math" panose="02040503050406030204" pitchFamily="18" charset="0"/>
                      </a:rPr>
                      <m:t>)</m:t>
                    </m:r>
                  </m:oMath>
                </a14:m>
                <a:endParaRPr lang="en-US" dirty="0"/>
              </a:p>
            </p:txBody>
          </p:sp>
        </mc:Choice>
        <mc:Fallback xmlns="">
          <p:sp>
            <p:nvSpPr>
              <p:cNvPr id="23" name="TextBox 22">
                <a:extLst>
                  <a:ext uri="{FF2B5EF4-FFF2-40B4-BE49-F238E27FC236}">
                    <a16:creationId xmlns:a16="http://schemas.microsoft.com/office/drawing/2014/main" id="{32EE290C-0D44-E04D-881C-B105B9D7652F}"/>
                  </a:ext>
                </a:extLst>
              </p:cNvPr>
              <p:cNvSpPr txBox="1">
                <a:spLocks noRot="1" noChangeAspect="1" noMove="1" noResize="1" noEditPoints="1" noAdjustHandles="1" noChangeArrowheads="1" noChangeShapeType="1" noTextEdit="1"/>
              </p:cNvSpPr>
              <p:nvPr/>
            </p:nvSpPr>
            <p:spPr>
              <a:xfrm>
                <a:off x="209268" y="4565374"/>
                <a:ext cx="11659810" cy="276999"/>
              </a:xfrm>
              <a:prstGeom prst="rect">
                <a:avLst/>
              </a:prstGeom>
              <a:blipFill>
                <a:blip r:embed="rId5"/>
                <a:stretch>
                  <a:fillRect l="-653" t="-8696" b="-3478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8557514-20A7-A441-B7FE-353E0D64D614}"/>
              </a:ext>
            </a:extLst>
          </p:cNvPr>
          <p:cNvSpPr txBox="1"/>
          <p:nvPr/>
        </p:nvSpPr>
        <p:spPr>
          <a:xfrm>
            <a:off x="95715" y="5718467"/>
            <a:ext cx="11886916" cy="830997"/>
          </a:xfrm>
          <a:prstGeom prst="rect">
            <a:avLst/>
          </a:prstGeom>
          <a:noFill/>
        </p:spPr>
        <p:txBody>
          <a:bodyPr wrap="square" rtlCol="0">
            <a:spAutoFit/>
          </a:bodyPr>
          <a:lstStyle/>
          <a:p>
            <a:r>
              <a:rPr lang="en-US" sz="2400" dirty="0"/>
              <a:t>Since the denominator is the same in both calculations, it is sufficient to compare the numerator to know which probability is higher.</a:t>
            </a:r>
          </a:p>
        </p:txBody>
      </p:sp>
      <p:sp>
        <p:nvSpPr>
          <p:cNvPr id="25" name="TextBox 24">
            <a:extLst>
              <a:ext uri="{FF2B5EF4-FFF2-40B4-BE49-F238E27FC236}">
                <a16:creationId xmlns:a16="http://schemas.microsoft.com/office/drawing/2014/main" id="{ED33F03E-BE96-C44E-A1C8-C4112FC0AC41}"/>
              </a:ext>
            </a:extLst>
          </p:cNvPr>
          <p:cNvSpPr txBox="1"/>
          <p:nvPr/>
        </p:nvSpPr>
        <p:spPr>
          <a:xfrm>
            <a:off x="9782629" y="880421"/>
            <a:ext cx="537028" cy="369332"/>
          </a:xfrm>
          <a:prstGeom prst="rect">
            <a:avLst/>
          </a:prstGeom>
          <a:noFill/>
        </p:spPr>
        <p:txBody>
          <a:bodyPr wrap="square" rtlCol="0">
            <a:spAutoFit/>
          </a:bodyPr>
          <a:lstStyle/>
          <a:p>
            <a:r>
              <a:rPr lang="en-US" dirty="0"/>
              <a:t>(1)</a:t>
            </a:r>
          </a:p>
        </p:txBody>
      </p:sp>
      <p:sp>
        <p:nvSpPr>
          <p:cNvPr id="26" name="TextBox 25">
            <a:extLst>
              <a:ext uri="{FF2B5EF4-FFF2-40B4-BE49-F238E27FC236}">
                <a16:creationId xmlns:a16="http://schemas.microsoft.com/office/drawing/2014/main" id="{58DBAACE-DBA3-774B-95ED-97674D82BF57}"/>
              </a:ext>
            </a:extLst>
          </p:cNvPr>
          <p:cNvSpPr txBox="1"/>
          <p:nvPr/>
        </p:nvSpPr>
        <p:spPr>
          <a:xfrm>
            <a:off x="9782629" y="4500283"/>
            <a:ext cx="537028" cy="369332"/>
          </a:xfrm>
          <a:prstGeom prst="rect">
            <a:avLst/>
          </a:prstGeom>
          <a:noFill/>
        </p:spPr>
        <p:txBody>
          <a:bodyPr wrap="square" rtlCol="0">
            <a:spAutoFit/>
          </a:bodyPr>
          <a:lstStyle/>
          <a:p>
            <a:r>
              <a:rPr lang="en-US" dirty="0"/>
              <a:t>(2)</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D2767346-3E88-1F4E-A3C1-36D962CEDDBD}"/>
                  </a:ext>
                </a:extLst>
              </p:cNvPr>
              <p:cNvSpPr/>
              <p:nvPr/>
            </p:nvSpPr>
            <p:spPr>
              <a:xfrm>
                <a:off x="0" y="5074625"/>
                <a:ext cx="11688554" cy="48346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IN" sz="1200" i="1" smtClean="0">
                          <a:latin typeface="Cambria Math" panose="02040503050406030204" pitchFamily="18" charset="0"/>
                          <a:ea typeface="Cambria Math" panose="02040503050406030204" pitchFamily="18" charset="0"/>
                        </a:rPr>
                        <m:t>=</m:t>
                      </m:r>
                      <m:f>
                        <m:fPr>
                          <m:ctrlPr>
                            <a:rPr lang="en-IN" sz="1200" i="1">
                              <a:latin typeface="Cambria Math" panose="02040503050406030204" pitchFamily="18" charset="0"/>
                              <a:ea typeface="Cambria Math" panose="02040503050406030204" pitchFamily="18" charset="0"/>
                            </a:rPr>
                          </m:ctrlPr>
                        </m:fPr>
                        <m:num>
                          <m:r>
                            <a:rPr lang="en-IN" sz="1200" i="1">
                              <a:latin typeface="Cambria Math" panose="02040503050406030204" pitchFamily="18" charset="0"/>
                              <a:ea typeface="Cambria Math" panose="02040503050406030204" pitchFamily="18" charset="0"/>
                            </a:rPr>
                            <m:t>𝑃</m:t>
                          </m:r>
                          <m:d>
                            <m:dPr>
                              <m:ctrlPr>
                                <a:rPr lang="en-IN" sz="1200" i="1">
                                  <a:latin typeface="Cambria Math" panose="02040503050406030204" pitchFamily="18" charset="0"/>
                                  <a:ea typeface="Cambria Math" panose="02040503050406030204" pitchFamily="18" charset="0"/>
                                </a:rPr>
                              </m:ctrlPr>
                            </m:dPr>
                            <m:e>
                              <m:r>
                                <a:rPr lang="en-US" sz="1200" b="0" i="1" smtClean="0">
                                  <a:solidFill>
                                    <a:srgbClr val="C00000"/>
                                  </a:solidFill>
                                  <a:latin typeface="Cambria Math" panose="02040503050406030204" pitchFamily="18" charset="0"/>
                                  <a:ea typeface="Cambria Math" panose="02040503050406030204" pitchFamily="18" charset="0"/>
                                </a:rPr>
                                <m:t>𝑁𝑜𝑛</m:t>
                              </m:r>
                              <m:r>
                                <a:rPr lang="en-US" sz="1200" b="0" i="1" smtClean="0">
                                  <a:solidFill>
                                    <a:srgbClr val="C00000"/>
                                  </a:solidFill>
                                  <a:latin typeface="Cambria Math" panose="02040503050406030204" pitchFamily="18" charset="0"/>
                                  <a:ea typeface="Cambria Math" panose="02040503050406030204" pitchFamily="18" charset="0"/>
                                </a:rPr>
                                <m:t>−</m:t>
                              </m:r>
                              <m:r>
                                <a:rPr lang="en-US" sz="1200" b="0" i="1" smtClean="0">
                                  <a:solidFill>
                                    <a:srgbClr val="C00000"/>
                                  </a:solidFill>
                                  <a:latin typeface="Cambria Math" panose="02040503050406030204" pitchFamily="18" charset="0"/>
                                  <a:ea typeface="Cambria Math" panose="02040503050406030204" pitchFamily="18" charset="0"/>
                                </a:rPr>
                                <m:t>𝐷𝑒𝑓𝑎𝑢𝑙𝑡</m:t>
                              </m:r>
                            </m:e>
                          </m:d>
                          <m:r>
                            <a:rPr lang="en-IN" sz="1200" i="1">
                              <a:latin typeface="Cambria Math" panose="02040503050406030204" pitchFamily="18" charset="0"/>
                              <a:ea typeface="Cambria Math" panose="02040503050406030204" pitchFamily="18" charset="0"/>
                            </a:rPr>
                            <m:t>∗</m:t>
                          </m:r>
                          <m:r>
                            <a:rPr lang="en-IN" sz="1200" i="1">
                              <a:latin typeface="Cambria Math" panose="02040503050406030204" pitchFamily="18" charset="0"/>
                              <a:ea typeface="Cambria Math" panose="02040503050406030204" pitchFamily="18" charset="0"/>
                            </a:rPr>
                            <m:t>𝑃</m:t>
                          </m:r>
                          <m:d>
                            <m:dPr>
                              <m:ctrlPr>
                                <a:rPr lang="en-IN" sz="1200" i="1">
                                  <a:latin typeface="Cambria Math" panose="02040503050406030204" pitchFamily="18" charset="0"/>
                                  <a:ea typeface="Cambria Math" panose="02040503050406030204" pitchFamily="18" charset="0"/>
                                </a:rPr>
                              </m:ctrlPr>
                            </m:dPr>
                            <m:e>
                              <m:r>
                                <a:rPr lang="en-US" sz="1200" i="1">
                                  <a:solidFill>
                                    <a:srgbClr val="0070C0"/>
                                  </a:solidFill>
                                  <a:latin typeface="Cambria Math" panose="02040503050406030204" pitchFamily="18" charset="0"/>
                                </a:rPr>
                                <m:t>𝐻𝑜𝑚𝑒</m:t>
                              </m:r>
                              <m:r>
                                <a:rPr lang="en-US" sz="1200" i="1">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𝑂𝑤𝑛𝑒𝑟</m:t>
                              </m:r>
                              <m:r>
                                <a:rPr lang="en-US" sz="1200" i="1">
                                  <a:solidFill>
                                    <a:srgbClr val="0070C0"/>
                                  </a:solidFill>
                                  <a:latin typeface="Cambria Math" panose="02040503050406030204" pitchFamily="18" charset="0"/>
                                </a:rPr>
                                <m:t>=</m:t>
                              </m:r>
                              <m:r>
                                <a:rPr lang="en-US" sz="1200" i="1">
                                  <a:solidFill>
                                    <a:srgbClr val="0070C0"/>
                                  </a:solidFill>
                                  <a:latin typeface="Cambria Math" panose="02040503050406030204" pitchFamily="18" charset="0"/>
                                </a:rPr>
                                <m:t>𝑁𝑜</m:t>
                              </m:r>
                            </m:e>
                            <m:e>
                              <m:r>
                                <a:rPr lang="en-US" sz="1200" b="0" i="1" smtClean="0">
                                  <a:solidFill>
                                    <a:srgbClr val="C00000"/>
                                  </a:solidFill>
                                  <a:latin typeface="Cambria Math" panose="02040503050406030204" pitchFamily="18" charset="0"/>
                                </a:rPr>
                                <m:t>𝑁𝑜𝑛</m:t>
                              </m:r>
                              <m:r>
                                <a:rPr lang="en-US" sz="1200" b="0" i="1" smtClean="0">
                                  <a:solidFill>
                                    <a:srgbClr val="C00000"/>
                                  </a:solidFill>
                                  <a:latin typeface="Cambria Math" panose="02040503050406030204" pitchFamily="18" charset="0"/>
                                </a:rPr>
                                <m:t>−</m:t>
                              </m:r>
                              <m:r>
                                <a:rPr lang="en-US" sz="1200" i="1">
                                  <a:solidFill>
                                    <a:srgbClr val="C00000"/>
                                  </a:solidFill>
                                  <a:latin typeface="Cambria Math" panose="02040503050406030204" pitchFamily="18" charset="0"/>
                                  <a:ea typeface="Cambria Math" panose="02040503050406030204" pitchFamily="18" charset="0"/>
                                </a:rPr>
                                <m:t>𝐷𝑒𝑓𝑎𝑢𝑙𝑡</m:t>
                              </m:r>
                            </m:e>
                          </m:d>
                          <m:r>
                            <a:rPr lang="en-IN" sz="1200" i="1">
                              <a:latin typeface="Cambria Math" panose="02040503050406030204" pitchFamily="18" charset="0"/>
                              <a:ea typeface="Cambria Math" panose="02040503050406030204" pitchFamily="18" charset="0"/>
                            </a:rPr>
                            <m:t>∗</m:t>
                          </m:r>
                          <m:r>
                            <a:rPr lang="en-IN" sz="1200" i="1">
                              <a:latin typeface="Cambria Math" panose="02040503050406030204" pitchFamily="18" charset="0"/>
                              <a:ea typeface="Cambria Math" panose="02040503050406030204" pitchFamily="18" charset="0"/>
                            </a:rPr>
                            <m:t>𝑃</m:t>
                          </m:r>
                          <m:d>
                            <m:dPr>
                              <m:ctrlPr>
                                <a:rPr lang="en-US" sz="1200" b="0" i="1" smtClean="0">
                                  <a:latin typeface="Cambria Math" panose="02040503050406030204" pitchFamily="18" charset="0"/>
                                  <a:ea typeface="Cambria Math" panose="02040503050406030204" pitchFamily="18" charset="0"/>
                                </a:rPr>
                              </m:ctrlPr>
                            </m:dPr>
                            <m:e>
                              <m:r>
                                <a:rPr lang="en-US" sz="1200" i="1">
                                  <a:solidFill>
                                    <a:srgbClr val="0070C0"/>
                                  </a:solidFill>
                                  <a:latin typeface="Cambria Math" panose="02040503050406030204" pitchFamily="18" charset="0"/>
                                </a:rPr>
                                <m:t>𝑀𝑎𝑟𝑖𝑡𝑎𝑙</m:t>
                              </m:r>
                              <m:r>
                                <a:rPr lang="en-US" sz="1200" i="1">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𝑆𝑡𝑎𝑡𝑢𝑠</m:t>
                              </m:r>
                              <m:r>
                                <a:rPr lang="en-US" sz="1200" i="1">
                                  <a:solidFill>
                                    <a:srgbClr val="0070C0"/>
                                  </a:solidFill>
                                  <a:latin typeface="Cambria Math" panose="02040503050406030204" pitchFamily="18" charset="0"/>
                                </a:rPr>
                                <m:t>=</m:t>
                              </m:r>
                              <m:r>
                                <a:rPr lang="en-US" sz="1200" i="1">
                                  <a:solidFill>
                                    <a:srgbClr val="0070C0"/>
                                  </a:solidFill>
                                  <a:latin typeface="Cambria Math" panose="02040503050406030204" pitchFamily="18" charset="0"/>
                                </a:rPr>
                                <m:t>𝑀𝑎𝑟𝑟𝑖𝑒𝑑</m:t>
                              </m:r>
                            </m:e>
                            <m:e>
                              <m:r>
                                <a:rPr lang="en-US" sz="1200" i="1">
                                  <a:solidFill>
                                    <a:srgbClr val="C00000"/>
                                  </a:solidFill>
                                  <a:latin typeface="Cambria Math" panose="02040503050406030204" pitchFamily="18" charset="0"/>
                                </a:rPr>
                                <m:t>𝑁𝑜𝑛</m:t>
                              </m:r>
                              <m:r>
                                <a:rPr lang="en-US" sz="1200" i="1">
                                  <a:solidFill>
                                    <a:srgbClr val="C00000"/>
                                  </a:solidFill>
                                  <a:latin typeface="Cambria Math" panose="02040503050406030204" pitchFamily="18" charset="0"/>
                                </a:rPr>
                                <m:t>−</m:t>
                              </m:r>
                              <m:r>
                                <a:rPr lang="en-US" sz="1200" i="1">
                                  <a:solidFill>
                                    <a:srgbClr val="C00000"/>
                                  </a:solidFill>
                                  <a:latin typeface="Cambria Math" panose="02040503050406030204" pitchFamily="18" charset="0"/>
                                  <a:ea typeface="Cambria Math" panose="02040503050406030204" pitchFamily="18" charset="0"/>
                                </a:rPr>
                                <m:t>𝐷𝑒𝑓𝑎𝑢𝑙𝑡</m:t>
                              </m:r>
                            </m:e>
                          </m:d>
                          <m:r>
                            <a:rPr lang="en-US" sz="1200" b="0" i="1" smtClean="0">
                              <a:solidFill>
                                <a:schemeClr val="tx1"/>
                              </a:solidFill>
                              <a:latin typeface="Cambria Math" panose="02040503050406030204" pitchFamily="18" charset="0"/>
                              <a:ea typeface="Cambria Math" panose="02040503050406030204" pitchFamily="18" charset="0"/>
                            </a:rPr>
                            <m:t>∗</m:t>
                          </m:r>
                          <m:r>
                            <a:rPr lang="en-US" sz="1200" b="0" i="1" smtClean="0">
                              <a:solidFill>
                                <a:schemeClr val="tx1"/>
                              </a:solidFill>
                              <a:latin typeface="Cambria Math" panose="02040503050406030204" pitchFamily="18" charset="0"/>
                              <a:ea typeface="Cambria Math" panose="02040503050406030204" pitchFamily="18" charset="0"/>
                            </a:rPr>
                            <m:t>𝑃</m:t>
                          </m:r>
                          <m:r>
                            <a:rPr lang="en-US" sz="1200" b="0" i="1" smtClean="0">
                              <a:solidFill>
                                <a:schemeClr val="tx1"/>
                              </a:solidFill>
                              <a:latin typeface="Cambria Math" panose="02040503050406030204" pitchFamily="18" charset="0"/>
                              <a:ea typeface="Cambria Math" panose="02040503050406030204" pitchFamily="18" charset="0"/>
                            </a:rPr>
                            <m:t>(</m:t>
                          </m:r>
                          <m:r>
                            <a:rPr lang="en-US" sz="1200" i="1">
                              <a:solidFill>
                                <a:srgbClr val="0070C0"/>
                              </a:solidFill>
                              <a:latin typeface="Cambria Math" panose="02040503050406030204" pitchFamily="18" charset="0"/>
                            </a:rPr>
                            <m:t>𝐴𝑛𝑛𝑢𝑎𝑙</m:t>
                          </m:r>
                          <m:r>
                            <a:rPr lang="en-US" sz="1200" i="1">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𝐼𝑛𝑐𝑜𝑚𝑒</m:t>
                          </m:r>
                          <m:r>
                            <a:rPr lang="en-US" sz="1200" i="1">
                              <a:solidFill>
                                <a:srgbClr val="0070C0"/>
                              </a:solidFill>
                              <a:latin typeface="Cambria Math" panose="02040503050406030204" pitchFamily="18" charset="0"/>
                            </a:rPr>
                            <m:t>=$120</m:t>
                          </m:r>
                          <m:r>
                            <a:rPr lang="en-US" sz="1200" i="1">
                              <a:solidFill>
                                <a:srgbClr val="0070C0"/>
                              </a:solidFill>
                              <a:latin typeface="Cambria Math" panose="02040503050406030204" pitchFamily="18" charset="0"/>
                            </a:rPr>
                            <m:t>𝐾</m:t>
                          </m:r>
                          <m:r>
                            <a:rPr lang="en-IN" sz="1200" i="1">
                              <a:latin typeface="Cambria Math" panose="02040503050406030204" pitchFamily="18" charset="0"/>
                              <a:ea typeface="Cambria Math" panose="02040503050406030204" pitchFamily="18" charset="0"/>
                            </a:rPr>
                            <m:t>|</m:t>
                          </m:r>
                          <m:r>
                            <a:rPr lang="en-US" sz="1200" i="1">
                              <a:solidFill>
                                <a:srgbClr val="C00000"/>
                              </a:solidFill>
                              <a:latin typeface="Cambria Math" panose="02040503050406030204" pitchFamily="18" charset="0"/>
                            </a:rPr>
                            <m:t>𝑁𝑜𝑛</m:t>
                          </m:r>
                          <m:r>
                            <a:rPr lang="en-US" sz="1200" i="1">
                              <a:solidFill>
                                <a:srgbClr val="C00000"/>
                              </a:solidFill>
                              <a:latin typeface="Cambria Math" panose="02040503050406030204" pitchFamily="18" charset="0"/>
                            </a:rPr>
                            <m:t>−</m:t>
                          </m:r>
                          <m:r>
                            <a:rPr lang="en-US" sz="1200" i="1">
                              <a:solidFill>
                                <a:srgbClr val="C00000"/>
                              </a:solidFill>
                              <a:latin typeface="Cambria Math" panose="02040503050406030204" pitchFamily="18" charset="0"/>
                              <a:ea typeface="Cambria Math" panose="02040503050406030204" pitchFamily="18" charset="0"/>
                            </a:rPr>
                            <m:t>𝐷𝑒𝑓𝑎𝑢𝑙𝑡</m:t>
                          </m:r>
                          <m:r>
                            <a:rPr lang="en-IN" sz="1200" i="1">
                              <a:latin typeface="Cambria Math" panose="02040503050406030204" pitchFamily="18" charset="0"/>
                              <a:ea typeface="Cambria Math" panose="02040503050406030204" pitchFamily="18" charset="0"/>
                            </a:rPr>
                            <m:t>)</m:t>
                          </m:r>
                        </m:num>
                        <m:den>
                          <m:r>
                            <a:rPr lang="en-IN" sz="1200" i="1">
                              <a:latin typeface="Cambria Math" panose="02040503050406030204" pitchFamily="18" charset="0"/>
                              <a:ea typeface="Cambria Math" panose="02040503050406030204" pitchFamily="18" charset="0"/>
                            </a:rPr>
                            <m:t>𝑃</m:t>
                          </m:r>
                          <m:r>
                            <a:rPr lang="en-IN" sz="1200" i="1">
                              <a:latin typeface="Cambria Math" panose="02040503050406030204" pitchFamily="18" charset="0"/>
                              <a:ea typeface="Cambria Math" panose="02040503050406030204" pitchFamily="18" charset="0"/>
                            </a:rPr>
                            <m:t>(</m:t>
                          </m:r>
                          <m:r>
                            <a:rPr lang="en-US" sz="1200" i="1">
                              <a:solidFill>
                                <a:srgbClr val="0070C0"/>
                              </a:solidFill>
                              <a:latin typeface="Cambria Math" panose="02040503050406030204" pitchFamily="18" charset="0"/>
                            </a:rPr>
                            <m:t>𝐻𝑜𝑚𝑒</m:t>
                          </m:r>
                          <m:r>
                            <a:rPr lang="en-US" sz="1200" i="1">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𝑂𝑤𝑛𝑒𝑟</m:t>
                          </m:r>
                          <m:r>
                            <a:rPr lang="en-US" sz="1200" i="1">
                              <a:solidFill>
                                <a:srgbClr val="0070C0"/>
                              </a:solidFill>
                              <a:latin typeface="Cambria Math" panose="02040503050406030204" pitchFamily="18" charset="0"/>
                            </a:rPr>
                            <m:t>=</m:t>
                          </m:r>
                          <m:r>
                            <a:rPr lang="en-US" sz="1200" i="1">
                              <a:solidFill>
                                <a:srgbClr val="0070C0"/>
                              </a:solidFill>
                              <a:latin typeface="Cambria Math" panose="02040503050406030204" pitchFamily="18" charset="0"/>
                            </a:rPr>
                            <m:t>𝑁𝑜</m:t>
                          </m:r>
                          <m:r>
                            <a:rPr lang="en-US" sz="1200" i="1">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𝑀𝑎𝑟𝑖𝑡𝑎𝑙</m:t>
                          </m:r>
                          <m:r>
                            <a:rPr lang="en-US" sz="1200" i="1">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𝑆𝑡𝑎𝑡𝑢𝑠</m:t>
                          </m:r>
                          <m:r>
                            <a:rPr lang="en-US" sz="1200" i="1">
                              <a:solidFill>
                                <a:srgbClr val="0070C0"/>
                              </a:solidFill>
                              <a:latin typeface="Cambria Math" panose="02040503050406030204" pitchFamily="18" charset="0"/>
                            </a:rPr>
                            <m:t>=</m:t>
                          </m:r>
                          <m:r>
                            <a:rPr lang="en-US" sz="1200" i="1">
                              <a:solidFill>
                                <a:srgbClr val="0070C0"/>
                              </a:solidFill>
                              <a:latin typeface="Cambria Math" panose="02040503050406030204" pitchFamily="18" charset="0"/>
                            </a:rPr>
                            <m:t>𝑀𝑎𝑟𝑟𝑖𝑒𝑑</m:t>
                          </m:r>
                          <m:r>
                            <a:rPr lang="en-US" sz="1200" i="1">
                              <a:solidFill>
                                <a:srgbClr val="0070C0"/>
                              </a:solidFill>
                              <a:latin typeface="Cambria Math" panose="02040503050406030204" pitchFamily="18" charset="0"/>
                            </a:rPr>
                            <m:t>,</m:t>
                          </m:r>
                          <m:r>
                            <m:rPr>
                              <m:nor/>
                            </m:rPr>
                            <a:rPr lang="en-US" sz="1200" i="1" dirty="0">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𝐴𝑛𝑛𝑢𝑎𝑙</m:t>
                          </m:r>
                          <m:r>
                            <a:rPr lang="en-US" sz="1200" i="1">
                              <a:solidFill>
                                <a:srgbClr val="0070C0"/>
                              </a:solidFill>
                              <a:latin typeface="Cambria Math" panose="02040503050406030204" pitchFamily="18" charset="0"/>
                            </a:rPr>
                            <m:t> </m:t>
                          </m:r>
                          <m:r>
                            <a:rPr lang="en-US" sz="1200" i="1">
                              <a:solidFill>
                                <a:srgbClr val="0070C0"/>
                              </a:solidFill>
                              <a:latin typeface="Cambria Math" panose="02040503050406030204" pitchFamily="18" charset="0"/>
                            </a:rPr>
                            <m:t>𝐼𝑛𝑐𝑜𝑚𝑒</m:t>
                          </m:r>
                          <m:r>
                            <a:rPr lang="en-US" sz="1200" i="1">
                              <a:solidFill>
                                <a:srgbClr val="0070C0"/>
                              </a:solidFill>
                              <a:latin typeface="Cambria Math" panose="02040503050406030204" pitchFamily="18" charset="0"/>
                            </a:rPr>
                            <m:t>=$120</m:t>
                          </m:r>
                          <m:r>
                            <a:rPr lang="en-US" sz="1200" i="1">
                              <a:solidFill>
                                <a:srgbClr val="0070C0"/>
                              </a:solidFill>
                              <a:latin typeface="Cambria Math" panose="02040503050406030204" pitchFamily="18" charset="0"/>
                            </a:rPr>
                            <m:t>𝐾</m:t>
                          </m:r>
                          <m:r>
                            <a:rPr lang="en-IN" sz="1200" i="1">
                              <a:latin typeface="Cambria Math" panose="02040503050406030204" pitchFamily="18" charset="0"/>
                              <a:ea typeface="Cambria Math" panose="02040503050406030204" pitchFamily="18" charset="0"/>
                            </a:rPr>
                            <m:t>)</m:t>
                          </m:r>
                        </m:den>
                      </m:f>
                    </m:oMath>
                  </m:oMathPara>
                </a14:m>
                <a:endParaRPr lang="en-IN" sz="1200" dirty="0"/>
              </a:p>
            </p:txBody>
          </p:sp>
        </mc:Choice>
        <mc:Fallback xmlns="">
          <p:sp>
            <p:nvSpPr>
              <p:cNvPr id="27" name="Rectangle 26">
                <a:extLst>
                  <a:ext uri="{FF2B5EF4-FFF2-40B4-BE49-F238E27FC236}">
                    <a16:creationId xmlns:a16="http://schemas.microsoft.com/office/drawing/2014/main" id="{D2767346-3E88-1F4E-A3C1-36D962CEDDBD}"/>
                  </a:ext>
                </a:extLst>
              </p:cNvPr>
              <p:cNvSpPr>
                <a:spLocks noRot="1" noChangeAspect="1" noMove="1" noResize="1" noEditPoints="1" noAdjustHandles="1" noChangeArrowheads="1" noChangeShapeType="1" noTextEdit="1"/>
              </p:cNvSpPr>
              <p:nvPr/>
            </p:nvSpPr>
            <p:spPr>
              <a:xfrm>
                <a:off x="0" y="5074625"/>
                <a:ext cx="11688554" cy="483466"/>
              </a:xfrm>
              <a:prstGeom prst="rect">
                <a:avLst/>
              </a:prstGeom>
              <a:blipFill>
                <a:blip r:embed="rId6"/>
                <a:stretch>
                  <a:fillRect b="-7692"/>
                </a:stretch>
              </a:blipFill>
            </p:spPr>
            <p:txBody>
              <a:bodyPr/>
              <a:lstStyle/>
              <a:p>
                <a:r>
                  <a:rPr lang="en-US">
                    <a:noFill/>
                  </a:rPr>
                  <a:t> </a:t>
                </a:r>
              </a:p>
            </p:txBody>
          </p:sp>
        </mc:Fallback>
      </mc:AlternateContent>
    </p:spTree>
    <p:extLst>
      <p:ext uri="{BB962C8B-B14F-4D97-AF65-F5344CB8AC3E}">
        <p14:creationId xmlns:p14="http://schemas.microsoft.com/office/powerpoint/2010/main" val="3574375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3" grpId="0"/>
      <p:bldP spid="24" grpId="0"/>
      <p:bldP spid="26" grpId="0"/>
      <p:bldP spid="27" grpId="0"/>
    </p:bldLst>
  </p:timing>
</p:sld>
</file>

<file path=ppt/theme/theme1.xml><?xml version="1.0" encoding="utf-8"?>
<a:theme xmlns:a="http://schemas.openxmlformats.org/drawingml/2006/main" name="Diamond Grid 16x9">
  <a:themeElements>
    <a:clrScheme name="INSOFE Colours">
      <a:dk1>
        <a:srgbClr val="000000"/>
      </a:dk1>
      <a:lt1>
        <a:srgbClr val="FFFFFF"/>
      </a:lt1>
      <a:dk2>
        <a:srgbClr val="174862"/>
      </a:dk2>
      <a:lt2>
        <a:srgbClr val="FCEEB9"/>
      </a:lt2>
      <a:accent1>
        <a:srgbClr val="EE5544"/>
      </a:accent1>
      <a:accent2>
        <a:srgbClr val="174862"/>
      </a:accent2>
      <a:accent3>
        <a:srgbClr val="373738"/>
      </a:accent3>
      <a:accent4>
        <a:srgbClr val="727374"/>
      </a:accent4>
      <a:accent5>
        <a:srgbClr val="343230"/>
      </a:accent5>
      <a:accent6>
        <a:srgbClr val="51C3F9"/>
      </a:accent6>
      <a:hlink>
        <a:srgbClr val="EE5543"/>
      </a:hlink>
      <a:folHlink>
        <a:srgbClr val="FEFFF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6371</TotalTime>
  <Words>3985</Words>
  <Application>Microsoft Macintosh PowerPoint</Application>
  <PresentationFormat>Widescreen</PresentationFormat>
  <Paragraphs>705</Paragraphs>
  <Slides>41</Slides>
  <Notes>3</Notes>
  <HiddenSlides>6</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9" baseType="lpstr">
      <vt:lpstr>Arial</vt:lpstr>
      <vt:lpstr>Cambria Math</vt:lpstr>
      <vt:lpstr>Candara</vt:lpstr>
      <vt:lpstr>Georgia</vt:lpstr>
      <vt:lpstr>Monotype Sorts</vt:lpstr>
      <vt:lpstr>Times New Roman</vt:lpstr>
      <vt:lpstr>Diamond Grid 16x9</vt:lpstr>
      <vt:lpstr>Document</vt:lpstr>
      <vt:lpstr>STATISTICS AND PROBABILITY IN DECISION MODELING</vt:lpstr>
      <vt:lpstr>Naïve bayes Classifier</vt:lpstr>
      <vt:lpstr>Classification Problems with Multiple Classes</vt:lpstr>
      <vt:lpstr>Classification Problems</vt:lpstr>
      <vt:lpstr>Naïve Bayes Algorithm</vt:lpstr>
      <vt:lpstr>Predicting Loan Default</vt:lpstr>
      <vt:lpstr>Prior Belief - Simplest Solution </vt:lpstr>
      <vt:lpstr>Naïve Bayes Algorithm</vt:lpstr>
      <vt:lpstr>Naïve Bayes Algorithm</vt:lpstr>
      <vt:lpstr>Estimate Probabilities from Data</vt:lpstr>
      <vt:lpstr>Handling Zero Conditional Probabilities</vt:lpstr>
      <vt:lpstr>Handling Continuous Attributes</vt:lpstr>
      <vt:lpstr>Handling Continuous Attributes</vt:lpstr>
      <vt:lpstr>Estimate Probabilities from Data</vt:lpstr>
      <vt:lpstr>Naïve Bayes Algorithm - Summary</vt:lpstr>
      <vt:lpstr>How Good is Your Classification?</vt:lpstr>
      <vt:lpstr>Confusion Matrix</vt:lpstr>
      <vt:lpstr>Confusion Matrix</vt:lpstr>
      <vt:lpstr>Confusion Matrix</vt:lpstr>
      <vt:lpstr>Confusion Matrix</vt:lpstr>
      <vt:lpstr>Confusion Matrix</vt:lpstr>
      <vt:lpstr>Confusion Matrix</vt:lpstr>
      <vt:lpstr>Attention Check</vt:lpstr>
      <vt:lpstr>How Good is Your Classification?</vt:lpstr>
      <vt:lpstr>Case Study – Predicting Coronary Heart Disease (CHD)</vt:lpstr>
      <vt:lpstr>ROC Curves and AUC</vt:lpstr>
      <vt:lpstr>ROC Curves and AUC</vt:lpstr>
      <vt:lpstr>ROC Curves and AUC</vt:lpstr>
      <vt:lpstr>ROC Curves and AUC</vt:lpstr>
      <vt:lpstr>ROC Curves and AUC</vt:lpstr>
      <vt:lpstr>ROC Curves and AUC</vt:lpstr>
      <vt:lpstr>ROC Curves and AUC</vt:lpstr>
      <vt:lpstr>ROC Curves and AUC</vt:lpstr>
      <vt:lpstr>How Good is Your Classification?</vt:lpstr>
      <vt:lpstr>Gains and Lift Charts</vt:lpstr>
      <vt:lpstr>Gains and Lift Charts</vt:lpstr>
      <vt:lpstr>Gains and Lift Charts</vt:lpstr>
      <vt:lpstr>Gains and Lift Charts</vt:lpstr>
      <vt:lpstr>Gains and Lift Charts</vt:lpstr>
      <vt:lpstr>Learning Outcomes of Today’s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AND PROBABILITY IN DECISION MODELING</dc:title>
  <dc:creator>Office365 Four</dc:creator>
  <cp:lastModifiedBy>Office365 Fourteen</cp:lastModifiedBy>
  <cp:revision>159</cp:revision>
  <dcterms:created xsi:type="dcterms:W3CDTF">2021-06-11T12:18:49Z</dcterms:created>
  <dcterms:modified xsi:type="dcterms:W3CDTF">2022-05-27T14:28:28Z</dcterms:modified>
</cp:coreProperties>
</file>